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4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E04098-B561-6F11-A0DF-E3BC86E9B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C57D641-4160-770F-C72F-0A6CBB8A0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6C04B7-E281-87F0-28FA-168FB6E6C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BB33-0B30-46E8-A2D6-7AF238F1FFEC}" type="datetimeFigureOut">
              <a:rPr lang="it-IT" smtClean="0"/>
              <a:t>30/08/2022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312A5DC-3A9E-F57B-E224-3BA474286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601D98-C832-9EB7-35AD-A2EB913DF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9CEE-B8E1-4F45-8BE2-806E7989B4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8772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D589B6-D534-E2CA-2E1C-36A6C174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A90DCF3-1667-7114-2920-EBD362208A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950DD6-B1D0-4C99-E965-022F2661A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BB33-0B30-46E8-A2D6-7AF238F1FFEC}" type="datetimeFigureOut">
              <a:rPr lang="it-IT" smtClean="0"/>
              <a:t>30/08/2022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0E6455E-89A9-131E-19FD-088AE42CA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360BA96-42F7-85D5-A76A-C4FCD4360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9CEE-B8E1-4F45-8BE2-806E7989B4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1430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5DC9A9A-CB94-8DC6-34B2-14E8973F98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6C38145-A2A6-947D-DE30-3E368929EE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777D8F4-2C74-EBE2-7D5B-51EC53BE3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BB33-0B30-46E8-A2D6-7AF238F1FFEC}" type="datetimeFigureOut">
              <a:rPr lang="it-IT" smtClean="0"/>
              <a:t>30/08/2022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8D107A-33BF-AA34-5655-E13F3CD21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0D7AA9-FC3C-9268-7386-584362C11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9CEE-B8E1-4F45-8BE2-806E7989B4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8621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FDE669-E5EA-0160-5D4F-A3DED856F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B9F164-74C6-290A-C2C9-8222E8F8A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56384A-76C9-4969-9142-F352B0A7B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BB33-0B30-46E8-A2D6-7AF238F1FFEC}" type="datetimeFigureOut">
              <a:rPr lang="it-IT" smtClean="0"/>
              <a:t>30/08/2022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C20F60-3D0E-A41F-A7C2-A80FEDAB7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8B8318-EFD6-30F4-4B7B-EF2DB88CB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9CEE-B8E1-4F45-8BE2-806E7989B4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431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F0205B-1405-091F-491B-400752941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8547D5-C20C-3929-C1DD-A77B3F781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773EF3-AB7D-E872-FB87-053C7EC5F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BB33-0B30-46E8-A2D6-7AF238F1FFEC}" type="datetimeFigureOut">
              <a:rPr lang="it-IT" smtClean="0"/>
              <a:t>30/08/2022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C9173D-BEF9-2675-57D4-EE0E5AB4F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572FAE-3BF3-7EEA-E1CB-982862701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9CEE-B8E1-4F45-8BE2-806E7989B4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852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4ABCF9-A59D-2F8A-D18C-72EBEDBBA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25E655-278F-135A-A49E-11B8FA298B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CBB0F4B-0EBC-3A5B-007F-4680465676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7B9162B-6BB4-FB4D-C177-3FD435714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BB33-0B30-46E8-A2D6-7AF238F1FFEC}" type="datetimeFigureOut">
              <a:rPr lang="it-IT" smtClean="0"/>
              <a:t>30/08/2022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B5CEAAB-8C1A-22EB-B237-F8ABED30F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A943EEF-D41C-99E5-AA36-0F1663999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9CEE-B8E1-4F45-8BE2-806E7989B4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7358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4D2F26-65A9-4F15-EB9F-9680D8354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437DA60-EF98-FA71-D9F1-31785231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D225252-E41C-C811-603F-4F60362C3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15394F9-0715-A675-CA77-E942D6E1DF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8F7930A-CA06-86C9-4E74-7D4F1C9D15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4E6BBE9-E367-2A52-A7BE-2C7072009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BB33-0B30-46E8-A2D6-7AF238F1FFEC}" type="datetimeFigureOut">
              <a:rPr lang="it-IT" smtClean="0"/>
              <a:t>30/08/2022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491778D-D442-8081-1F73-BA6A56D58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1C52F65-96E7-B97D-3186-3A9EFC049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9CEE-B8E1-4F45-8BE2-806E7989B4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516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2FFF9A-8D12-4D9C-E45E-789C29EAD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79279DC-3551-0660-147A-902B68E56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BB33-0B30-46E8-A2D6-7AF238F1FFEC}" type="datetimeFigureOut">
              <a:rPr lang="it-IT" smtClean="0"/>
              <a:t>30/08/2022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CBE1D2E-4145-C095-91BE-E4F91B9D7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B8CA6DB-6E16-9301-D417-92F3B46CB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9CEE-B8E1-4F45-8BE2-806E7989B4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6263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CF32C47-CE2F-4BF3-C4F0-FD5AB9757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BB33-0B30-46E8-A2D6-7AF238F1FFEC}" type="datetimeFigureOut">
              <a:rPr lang="it-IT" smtClean="0"/>
              <a:t>30/08/2022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466FADA-BBBB-1343-6049-CC9A00260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C62614F-622F-0C56-499E-DD827D6D4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9CEE-B8E1-4F45-8BE2-806E7989B4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442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C3FCBD-EC28-A386-951C-969F9058D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1E65D9-8A72-40A3-550A-DE0BE9656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B820389-0ECF-ED11-0EDC-B53A2B0633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6BFD09-A85F-A3F2-F408-3AFD1C805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BB33-0B30-46E8-A2D6-7AF238F1FFEC}" type="datetimeFigureOut">
              <a:rPr lang="it-IT" smtClean="0"/>
              <a:t>30/08/2022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C1C36F5-130E-6705-86A1-FE5F0B465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2194CC-FC0E-DCAD-9FDC-82C358DA5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9CEE-B8E1-4F45-8BE2-806E7989B4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0161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A8802D-59F0-B9E3-FC89-75FD0DF25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C7C4573-7809-016E-FE34-2236DA515D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FE36C3A-5F50-53AC-0C61-E16042D65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863ACA9-50BB-6FDE-12EA-C57598507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BB33-0B30-46E8-A2D6-7AF238F1FFEC}" type="datetimeFigureOut">
              <a:rPr lang="it-IT" smtClean="0"/>
              <a:t>30/08/2022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95368AB-1734-D15A-5E94-B16BD37F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B84EEFF-CBFC-A445-858E-147064736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9CEE-B8E1-4F45-8BE2-806E7989B4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6348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E34A6AA-07BF-EA6E-FEE9-F63146519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4768E9A-2C9D-1237-1437-F1FF86134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FEADB8-97CD-F8C3-FBEF-D7CF3BBA44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6BB33-0B30-46E8-A2D6-7AF238F1FFEC}" type="datetimeFigureOut">
              <a:rPr lang="it-IT" smtClean="0"/>
              <a:t>30/08/2022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B89A45-D890-42D8-9B38-E8DCA535C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1ECAF2-A71B-5216-06F8-ABC5AAA4FC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49CEE-B8E1-4F45-8BE2-806E7989B4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0439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C57F94-F6E4-409E-96E1-D965DB543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48957"/>
            <a:ext cx="9144000" cy="2340112"/>
          </a:xfrm>
        </p:spPr>
        <p:txBody>
          <a:bodyPr>
            <a:normAutofit/>
          </a:bodyPr>
          <a:lstStyle/>
          <a:p>
            <a:pPr algn="l"/>
            <a:r>
              <a:rPr lang="it-IT" sz="7200" b="1" dirty="0">
                <a:solidFill>
                  <a:srgbClr val="FF0000"/>
                </a:solidFill>
                <a:latin typeface="+mn-lt"/>
              </a:rPr>
              <a:t>Rilettura dei Laboratori</a:t>
            </a:r>
            <a:endParaRPr lang="it-IT" sz="7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131E125-256E-46E1-A280-B8C5E7720C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269" y="228034"/>
            <a:ext cx="9144000" cy="1824285"/>
          </a:xfrm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it-IT" sz="2000" b="1" cap="sm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UFFICIO SCUOLA REGIONALE PER LE MARCHE - MINISTERO DELL’ISTRUZIONE</a:t>
            </a: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x-none" sz="2000" b="1" cap="sm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Conferenza Episcopale Italiana</a:t>
            </a: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it-IT" sz="2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Bibbia a scuola. </a:t>
            </a:r>
            <a:r>
              <a:rPr lang="it-IT" sz="2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Palatino Linotype" panose="02040502050505030304" pitchFamily="18" charset="0"/>
                <a:cs typeface="Calibri" panose="020F0502020204030204" pitchFamily="34" charset="0"/>
              </a:rPr>
              <a:t>Il Testo</a:t>
            </a:r>
            <a:r>
              <a:rPr lang="it-IT" sz="2800" b="1" i="1" spc="-11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Palatino Linotype" panose="02040502050505030304" pitchFamily="18" charset="0"/>
                <a:cs typeface="Calibri" panose="020F0502020204030204" pitchFamily="34" charset="0"/>
              </a:rPr>
              <a:t> </a:t>
            </a:r>
            <a:r>
              <a:rPr lang="it-IT" sz="2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Palatino Linotype" panose="02040502050505030304" pitchFamily="18" charset="0"/>
                <a:cs typeface="Calibri" panose="020F0502020204030204" pitchFamily="34" charset="0"/>
              </a:rPr>
              <a:t>e l’</a:t>
            </a:r>
            <a:r>
              <a:rPr lang="it-IT" sz="2800" b="1" i="1" spc="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Palatino Linotype" panose="02040502050505030304" pitchFamily="18" charset="0"/>
                <a:cs typeface="Calibri" panose="020F0502020204030204" pitchFamily="34" charset="0"/>
              </a:rPr>
              <a:t>e</a:t>
            </a:r>
            <a:r>
              <a:rPr lang="it-IT" sz="2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Palatino Linotype" panose="02040502050505030304" pitchFamily="18" charset="0"/>
                <a:cs typeface="Calibri" panose="020F0502020204030204" pitchFamily="34" charset="0"/>
              </a:rPr>
              <a:t>rm</a:t>
            </a:r>
            <a:r>
              <a:rPr lang="it-IT" sz="2800" b="1" i="1" spc="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Palatino Linotype" panose="02040502050505030304" pitchFamily="18" charset="0"/>
                <a:cs typeface="Calibri" panose="020F0502020204030204" pitchFamily="34" charset="0"/>
              </a:rPr>
              <a:t>e</a:t>
            </a:r>
            <a:r>
              <a:rPr lang="it-IT" sz="2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Palatino Linotype" panose="02040502050505030304" pitchFamily="18" charset="0"/>
                <a:cs typeface="Calibri" panose="020F0502020204030204" pitchFamily="34" charset="0"/>
              </a:rPr>
              <a:t>neutica</a:t>
            </a:r>
            <a:r>
              <a:rPr lang="it-IT" sz="2800" b="1" i="1" spc="-12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Palatino Linotype" panose="02040502050505030304" pitchFamily="18" charset="0"/>
                <a:cs typeface="Calibri" panose="020F0502020204030204" pitchFamily="34" charset="0"/>
              </a:rPr>
              <a:t> </a:t>
            </a:r>
            <a:r>
              <a:rPr lang="it-IT" sz="2800" b="1" i="1" spc="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Palatino Linotype" panose="02040502050505030304" pitchFamily="18" charset="0"/>
                <a:cs typeface="Calibri" panose="020F0502020204030204" pitchFamily="34" charset="0"/>
              </a:rPr>
              <a:t>d</a:t>
            </a:r>
            <a:r>
              <a:rPr lang="it-IT" sz="2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Palatino Linotype" panose="02040502050505030304" pitchFamily="18" charset="0"/>
                <a:cs typeface="Calibri" panose="020F0502020204030204" pitchFamily="34" charset="0"/>
              </a:rPr>
              <a:t>e</a:t>
            </a:r>
            <a:r>
              <a:rPr lang="it-IT" sz="2800" b="1" i="1" spc="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Palatino Linotype" panose="02040502050505030304" pitchFamily="18" charset="0"/>
                <a:cs typeface="Calibri" panose="020F0502020204030204" pitchFamily="34" charset="0"/>
              </a:rPr>
              <a:t>l</a:t>
            </a:r>
            <a:r>
              <a:rPr lang="it-IT" sz="2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Palatino Linotype" panose="02040502050505030304" pitchFamily="18" charset="0"/>
                <a:cs typeface="Calibri" panose="020F0502020204030204" pitchFamily="34" charset="0"/>
              </a:rPr>
              <a:t>la</a:t>
            </a:r>
            <a:r>
              <a:rPr lang="it-IT" sz="2800" b="1" i="1" spc="-5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Palatino Linotype" panose="02040502050505030304" pitchFamily="18" charset="0"/>
                <a:cs typeface="Calibri" panose="020F0502020204030204" pitchFamily="34" charset="0"/>
              </a:rPr>
              <a:t> </a:t>
            </a:r>
            <a:r>
              <a:rPr lang="it-IT" sz="2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Palatino Linotype" panose="02040502050505030304" pitchFamily="18" charset="0"/>
                <a:cs typeface="Calibri" panose="020F0502020204030204" pitchFamily="34" charset="0"/>
              </a:rPr>
              <a:t>vita</a:t>
            </a:r>
            <a:r>
              <a:rPr lang="it-IT" sz="2800" b="1" i="1" spc="-1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Palatino Linotype" panose="02040502050505030304" pitchFamily="18" charset="0"/>
                <a:cs typeface="Calibri" panose="020F0502020204030204" pitchFamily="34" charset="0"/>
              </a:rPr>
              <a:t> </a:t>
            </a:r>
            <a:r>
              <a:rPr lang="it-IT" sz="2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Palatino Linotype" panose="02040502050505030304" pitchFamily="18" charset="0"/>
                <a:cs typeface="Calibri" panose="020F0502020204030204" pitchFamily="34" charset="0"/>
              </a:rPr>
              <a:t>n</a:t>
            </a:r>
            <a:r>
              <a:rPr lang="it-IT" sz="2800" b="1" i="1" spc="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Palatino Linotype" panose="02040502050505030304" pitchFamily="18" charset="0"/>
                <a:cs typeface="Calibri" panose="020F0502020204030204" pitchFamily="34" charset="0"/>
              </a:rPr>
              <a:t>e</a:t>
            </a:r>
            <a:r>
              <a:rPr lang="it-IT" sz="2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Palatino Linotype" panose="02040502050505030304" pitchFamily="18" charset="0"/>
                <a:cs typeface="Calibri" panose="020F0502020204030204" pitchFamily="34" charset="0"/>
              </a:rPr>
              <a:t>ll’IRC</a:t>
            </a:r>
            <a:endParaRPr lang="it-IT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CORSO REGIONALE DI AGGIORNAMENTO</a:t>
            </a: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Loreto 11-13 settembre 2022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F5B1745-7CA7-4184-9F0A-4128C4B335FC}"/>
              </a:ext>
            </a:extLst>
          </p:cNvPr>
          <p:cNvSpPr txBox="1"/>
          <p:nvPr/>
        </p:nvSpPr>
        <p:spPr>
          <a:xfrm>
            <a:off x="1628913" y="5185707"/>
            <a:ext cx="1873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Cristina Carnevale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BDCF9FEB-DE3D-A785-2323-5663CCA5C2C4}"/>
              </a:ext>
            </a:extLst>
          </p:cNvPr>
          <p:cNvSpPr txBox="1"/>
          <p:nvPr/>
        </p:nvSpPr>
        <p:spPr>
          <a:xfrm>
            <a:off x="9332223" y="2264919"/>
            <a:ext cx="32709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200" b="0" i="1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Icona di Giona di Juliet Venter</a:t>
            </a:r>
            <a:endParaRPr lang="it-IT" sz="1200" i="1" dirty="0"/>
          </a:p>
        </p:txBody>
      </p:sp>
      <p:pic>
        <p:nvPicPr>
          <p:cNvPr id="1026" name="Picture 2" descr="icon-of-jonah-and-the-whale-juliet-venter (1)">
            <a:extLst>
              <a:ext uri="{FF2B5EF4-FFF2-40B4-BE49-F238E27FC236}">
                <a16:creationId xmlns:a16="http://schemas.microsoft.com/office/drawing/2014/main" id="{3680B7AF-BE9F-EFE0-FCA4-7F8C778F38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5681" y="54113"/>
            <a:ext cx="2164080" cy="217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2631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32D5A7-D982-4685-BEAF-2F09C2242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860" y="183197"/>
            <a:ext cx="11130280" cy="1325563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FF0000"/>
                </a:solidFill>
                <a:latin typeface="+mn-lt"/>
              </a:rPr>
              <a:t>Riprendiamo il senso del percorso laboratoriale</a:t>
            </a:r>
            <a:endParaRPr lang="it-IT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25EFB0-CB4F-4805-A9C7-AD8ACEA66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2201545"/>
            <a:ext cx="11049000" cy="18218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/>
              <a:t>per una maggior consapevolezza</a:t>
            </a:r>
          </a:p>
          <a:p>
            <a:pPr marL="0" indent="0" algn="ctr">
              <a:buNone/>
            </a:pPr>
            <a:r>
              <a:rPr lang="it-IT" dirty="0"/>
              <a:t>della </a:t>
            </a:r>
          </a:p>
          <a:p>
            <a:pPr marL="0" indent="0" algn="ctr">
              <a:buNone/>
            </a:pPr>
            <a:r>
              <a:rPr lang="it-IT" b="1" dirty="0"/>
              <a:t>matrice metodologica </a:t>
            </a:r>
            <a:r>
              <a:rPr lang="it-IT" dirty="0"/>
              <a:t>che abbiamo utilizzato</a:t>
            </a:r>
          </a:p>
        </p:txBody>
      </p:sp>
    </p:spTree>
    <p:extLst>
      <p:ext uri="{BB962C8B-B14F-4D97-AF65-F5344CB8AC3E}">
        <p14:creationId xmlns:p14="http://schemas.microsoft.com/office/powerpoint/2010/main" val="2628801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FC653E1A-ACA7-A489-AF08-4449D737DA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199" y="119095"/>
            <a:ext cx="9142325" cy="65458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95155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1C807D-6DAE-B6F0-DE05-01F518ECB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  <a:latin typeface="+mn-lt"/>
              </a:rPr>
              <a:t>È importante notare che 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DCE9C2-B6BD-1D4D-6449-CB185AC14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it-IT" dirty="0"/>
              <a:t>il </a:t>
            </a:r>
            <a:r>
              <a:rPr lang="it-IT" b="1" dirty="0"/>
              <a:t>confronto con il contenuto religioso/testo biblico …</a:t>
            </a:r>
          </a:p>
          <a:p>
            <a:pPr>
              <a:spcAft>
                <a:spcPts val="1800"/>
              </a:spcAft>
            </a:pPr>
            <a:r>
              <a:rPr lang="it-IT" b="1" dirty="0"/>
              <a:t>non equivale all’accostarsi ad un qualsiasi altro contenuto/testo</a:t>
            </a:r>
            <a:r>
              <a:rPr lang="it-IT" dirty="0"/>
              <a:t>, ad esempio poesia, letteratura, filosofia, musica, arte in genere, ecc.</a:t>
            </a:r>
          </a:p>
          <a:p>
            <a:pPr>
              <a:spcAft>
                <a:spcPts val="1800"/>
              </a:spcAft>
            </a:pPr>
            <a:r>
              <a:rPr lang="it-IT" dirty="0"/>
              <a:t>il contenuto religioso/testo biblico, infatti, ha </a:t>
            </a:r>
            <a:r>
              <a:rPr lang="it-IT" b="1" dirty="0"/>
              <a:t>una sua potenzialità specifica</a:t>
            </a:r>
          </a:p>
          <a:p>
            <a:pPr>
              <a:spcAft>
                <a:spcPts val="1800"/>
              </a:spcAft>
            </a:pPr>
            <a:r>
              <a:rPr lang="it-IT" dirty="0"/>
              <a:t>offre </a:t>
            </a:r>
            <a:r>
              <a:rPr lang="it-IT" b="1" dirty="0"/>
              <a:t>una particolare ricchezza interpretativa che viene dal senso/patrimonio religioso</a:t>
            </a:r>
            <a:endParaRPr lang="it-IT" dirty="0"/>
          </a:p>
          <a:p>
            <a:pPr marL="0" indent="0">
              <a:spcAft>
                <a:spcPts val="1800"/>
              </a:spcAft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3993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2305E8-62AB-7862-A4E8-37836D5B8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4520" y="2506345"/>
            <a:ext cx="8442960" cy="2253615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linguaggio biblico 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rimane significativo anche per l’uomo di oggi (…) possiede un suo (…) modo di significare che ne fa qualcosa di </a:t>
            </a:r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assolutamente unico e originale nella storia dell’umanità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MELI A. - ZIINO D.,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linguaggio della Bibbia. La Bibbia di fronte alla svolta linguistica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LDC, Torino 2021, 3.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2585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97E6AF-F8F9-F494-13A5-96A37CC23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FF0000"/>
                </a:solidFill>
                <a:latin typeface="+mn-lt"/>
              </a:rPr>
              <a:t>La ricchezza interpretativa che viene dal senso/patrimonio religioso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F55BF7-F99A-003F-EB33-20B7565BD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0135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it-IT" dirty="0"/>
              <a:t>È diversa da </a:t>
            </a:r>
            <a:r>
              <a:rPr lang="it-IT" b="1" dirty="0"/>
              <a:t>altri contenuti/testi</a:t>
            </a:r>
          </a:p>
          <a:p>
            <a:pPr>
              <a:spcAft>
                <a:spcPts val="1200"/>
              </a:spcAft>
            </a:pPr>
            <a:r>
              <a:rPr lang="it-IT" dirty="0"/>
              <a:t>questi ultimi </a:t>
            </a:r>
            <a:r>
              <a:rPr lang="it-IT" b="1" dirty="0"/>
              <a:t>aiutano nella comprensione dell’esperienza </a:t>
            </a:r>
            <a:r>
              <a:rPr lang="it-IT" dirty="0"/>
              <a:t>in senso educativo</a:t>
            </a:r>
          </a:p>
          <a:p>
            <a:pPr>
              <a:spcAft>
                <a:spcPts val="1200"/>
              </a:spcAft>
            </a:pPr>
            <a:r>
              <a:rPr lang="it-IT" dirty="0"/>
              <a:t>ma </a:t>
            </a:r>
            <a:r>
              <a:rPr lang="it-IT" b="1" dirty="0"/>
              <a:t>non offrono quella specifica “apertura” tipica della dimensione religiosa </a:t>
            </a:r>
            <a:r>
              <a:rPr lang="it-IT" dirty="0"/>
              <a:t>(apertura al trascendente, al divino, bisogno di salvezza, ricerca di senso, destino umano…)</a:t>
            </a:r>
          </a:p>
          <a:p>
            <a:pPr>
              <a:spcAft>
                <a:spcPts val="1200"/>
              </a:spcAft>
            </a:pPr>
            <a:r>
              <a:rPr lang="it-IT" b="1" dirty="0"/>
              <a:t>questa dimensione può essere risorsa non indifferente nella formazione umana</a:t>
            </a:r>
            <a:r>
              <a:rPr lang="it-IT" dirty="0"/>
              <a:t>, nel far osservare la realtà con occhi diversi, come lo “sguardo di Dio”: una prospettiva che va oltre quella umano-terrena e si apre all’infinito/trascendente</a:t>
            </a:r>
          </a:p>
          <a:p>
            <a:pPr>
              <a:spcAft>
                <a:spcPts val="1200"/>
              </a:spcAft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357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DF272A-7754-583B-1150-2A3E83D9C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  <a:latin typeface="+mn-lt"/>
              </a:rPr>
              <a:t>L’esperienza concreta…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C710DD-7091-FBB0-486A-1E5F190E7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it-IT" dirty="0"/>
              <a:t>… quotidiana, personale, relazionale, sociale…</a:t>
            </a:r>
          </a:p>
          <a:p>
            <a:pPr>
              <a:spcBef>
                <a:spcPts val="1800"/>
              </a:spcBef>
            </a:pPr>
            <a:r>
              <a:rPr lang="it-IT" b="1" dirty="0"/>
              <a:t>può assumere così contorni e significati nuovi, più profondamente umani</a:t>
            </a:r>
          </a:p>
          <a:p>
            <a:pPr>
              <a:spcBef>
                <a:spcPts val="1800"/>
              </a:spcBef>
            </a:pPr>
            <a:r>
              <a:rPr lang="it-IT" b="1" dirty="0"/>
              <a:t>… </a:t>
            </a:r>
            <a:r>
              <a:rPr lang="it-IT" dirty="0"/>
              <a:t>in una «solidarietà profonda tra religione e vita»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it-IT" sz="1900" dirty="0"/>
              <a:t>     (cfr. Z. TRENTI, </a:t>
            </a:r>
            <a:r>
              <a:rPr lang="it-IT" sz="1900" i="1" dirty="0"/>
              <a:t>Opzione religiosa e dignità umana</a:t>
            </a:r>
            <a:r>
              <a:rPr lang="it-IT" sz="1900" dirty="0"/>
              <a:t>, Armando, Roma 2001). </a:t>
            </a:r>
          </a:p>
          <a:p>
            <a:pPr>
              <a:spcBef>
                <a:spcPts val="1800"/>
              </a:spcBef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37680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FC653E1A-ACA7-A489-AF08-4449D737DA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519" y="156067"/>
            <a:ext cx="9142325" cy="6545865"/>
          </a:xfrm>
          <a:prstGeom prst="rect">
            <a:avLst/>
          </a:prstGeom>
          <a:noFill/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6D4A81D7-A08C-149A-D3D7-2340ABA496B9}"/>
              </a:ext>
            </a:extLst>
          </p:cNvPr>
          <p:cNvSpPr/>
          <p:nvPr/>
        </p:nvSpPr>
        <p:spPr>
          <a:xfrm>
            <a:off x="538480" y="955040"/>
            <a:ext cx="47752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it-IT" sz="6000" b="1" cap="none" spc="0" dirty="0">
                <a:ln/>
                <a:solidFill>
                  <a:srgbClr val="FF0000"/>
                </a:solidFill>
                <a:effectLst/>
              </a:rPr>
              <a:t>Matrice metodologica</a:t>
            </a:r>
          </a:p>
        </p:txBody>
      </p:sp>
    </p:spTree>
    <p:extLst>
      <p:ext uri="{BB962C8B-B14F-4D97-AF65-F5344CB8AC3E}">
        <p14:creationId xmlns:p14="http://schemas.microsoft.com/office/powerpoint/2010/main" val="4580984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338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Roboto</vt:lpstr>
      <vt:lpstr>Tema di Office</vt:lpstr>
      <vt:lpstr>Rilettura dei Laboratori</vt:lpstr>
      <vt:lpstr>Riprendiamo il senso del percorso laboratoriale</vt:lpstr>
      <vt:lpstr>Presentazione standard di PowerPoint</vt:lpstr>
      <vt:lpstr>È importante notare che …</vt:lpstr>
      <vt:lpstr>Presentazione standard di PowerPoint</vt:lpstr>
      <vt:lpstr>La ricchezza interpretativa che viene dal senso/patrimonio religioso</vt:lpstr>
      <vt:lpstr>L’esperienza concreta…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Rilettura dei Laboratori</dc:title>
  <dc:creator>Hp</dc:creator>
  <cp:lastModifiedBy>Hp</cp:lastModifiedBy>
  <cp:revision>5</cp:revision>
  <dcterms:created xsi:type="dcterms:W3CDTF">2022-07-14T09:43:58Z</dcterms:created>
  <dcterms:modified xsi:type="dcterms:W3CDTF">2022-08-30T09:44:21Z</dcterms:modified>
</cp:coreProperties>
</file>