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75" r:id="rId5"/>
    <p:sldId id="276" r:id="rId6"/>
    <p:sldId id="277" r:id="rId7"/>
    <p:sldId id="625" r:id="rId8"/>
    <p:sldId id="626" r:id="rId9"/>
    <p:sldId id="627" r:id="rId10"/>
    <p:sldId id="618" r:id="rId11"/>
    <p:sldId id="278" r:id="rId12"/>
    <p:sldId id="279" r:id="rId13"/>
    <p:sldId id="280" r:id="rId14"/>
    <p:sldId id="281" r:id="rId15"/>
    <p:sldId id="283" r:id="rId16"/>
    <p:sldId id="284" r:id="rId17"/>
    <p:sldId id="285" r:id="rId18"/>
    <p:sldId id="286" r:id="rId19"/>
    <p:sldId id="287" r:id="rId20"/>
    <p:sldId id="288" r:id="rId21"/>
    <p:sldId id="289" r:id="rId22"/>
    <p:sldId id="258" r:id="rId23"/>
    <p:sldId id="259" r:id="rId24"/>
    <p:sldId id="290" r:id="rId25"/>
    <p:sldId id="293" r:id="rId26"/>
    <p:sldId id="291" r:id="rId27"/>
    <p:sldId id="29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3" d="100"/>
          <a:sy n="63" d="100"/>
        </p:scale>
        <p:origin x="7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C5E864-247F-31AC-C9BD-405F2CF5F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58BF23D-4745-9020-1745-712AAC8AC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5A35757-437E-BC3B-C683-5DC2FEBCAA0C}"/>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8A3D70AF-8979-809D-3F01-178BD57217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06356E-5E10-0196-1F02-DB6CA74D5D0D}"/>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55049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A412BB-AB63-52F2-7C12-E80A8490915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AFC1DA-ED35-C4A5-B16F-12A6A90E5BB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1FA72EF-6275-2625-3694-1974E228F420}"/>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3AE04061-7822-B160-ACAF-486957861C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3F4763-3FC6-0C92-6802-612364209415}"/>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226282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B930DD-6D42-6285-B1F5-B0C2795562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17C351A-AFFB-8810-9D68-63608C93DBB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E365BD-7E1D-0EEB-F6CC-9BF3638D9391}"/>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E7847B68-0A6A-0481-7679-04F19F60C8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8FAF72C-67B8-77FB-16AA-255D3A1A7BD7}"/>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126234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39B3EF-2A3A-F4C1-98AB-552BDF85A3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AD9675-5B7A-A819-4454-2921F7C5A47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B3DB2E-0906-0948-A4FE-2031E1D3385D}"/>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81E7C6DB-EAA2-A47E-6C16-F50965E623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F8918D-F639-073A-3FA5-A619F85BA273}"/>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17187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190345-46D2-B604-29B5-264C3140A8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4FECC49-040E-D724-C803-246408346B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D24C84-2762-525A-3963-418C6DA49323}"/>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63E9EAE2-9FC5-14F7-1A76-3313A795B42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98D994-C0A0-9E6A-0601-286A07817334}"/>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346615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FF078C-27B6-B00E-F273-49DCA96564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96AA0C-0396-7849-F144-ECB0E47A3AA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2EAB88D-C6BD-3E1C-A8B0-99C1F11AF4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BD3536D-5F4D-4B66-17DC-46DC46D1AA06}"/>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6" name="Segnaposto piè di pagina 5">
            <a:extLst>
              <a:ext uri="{FF2B5EF4-FFF2-40B4-BE49-F238E27FC236}">
                <a16:creationId xmlns:a16="http://schemas.microsoft.com/office/drawing/2014/main" id="{9E9A8F92-9220-5F1E-25BA-3E87ED9E2E4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56FBC31-7A28-8F7B-B858-B4C34C62DB6D}"/>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426771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ED926-DCE7-C2E6-00B4-F9967483702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8CBA8F-2FFB-B485-BAD6-0953992E2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580FD81-7C7A-9509-C8FD-D0A11225398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464DD1-335A-725C-7A34-93EFF6933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72C50C2-DAC4-0FA4-CEBB-784241E3E6F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E8093C8-6533-A15E-38FB-6A9D176A3268}"/>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8" name="Segnaposto piè di pagina 7">
            <a:extLst>
              <a:ext uri="{FF2B5EF4-FFF2-40B4-BE49-F238E27FC236}">
                <a16:creationId xmlns:a16="http://schemas.microsoft.com/office/drawing/2014/main" id="{8A8158A8-2C4E-6A9B-CC70-C20B7536BF0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2C4BD6F-2536-9374-A8D2-EF60FB21F3AA}"/>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152281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792EB-4547-2F92-E886-4EB004D1A8D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2332791-8F17-D308-D1B2-612E7232C831}"/>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4" name="Segnaposto piè di pagina 3">
            <a:extLst>
              <a:ext uri="{FF2B5EF4-FFF2-40B4-BE49-F238E27FC236}">
                <a16:creationId xmlns:a16="http://schemas.microsoft.com/office/drawing/2014/main" id="{F1F09A93-9CA3-EC4A-438D-264F03A3D6F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45A8D47-182D-9256-8B48-AE38BFF13365}"/>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109911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089829-7C3F-F5B8-DD99-1DE0B4C3EE4A}"/>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3" name="Segnaposto piè di pagina 2">
            <a:extLst>
              <a:ext uri="{FF2B5EF4-FFF2-40B4-BE49-F238E27FC236}">
                <a16:creationId xmlns:a16="http://schemas.microsoft.com/office/drawing/2014/main" id="{C97228A5-5F38-AFD1-A983-B3F52A126BA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8D3797C-2977-B0C1-8F8D-34FCE9AA7866}"/>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241153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62DF1F-7C9D-D3E2-F76E-2E9FB34247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9877A5C-45CA-9FB3-0AA4-0C52B70D58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882DC09-E8EA-4429-1D2B-362D660FD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BD30AEE-467A-2C93-D830-FBC6FB079EA0}"/>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6" name="Segnaposto piè di pagina 5">
            <a:extLst>
              <a:ext uri="{FF2B5EF4-FFF2-40B4-BE49-F238E27FC236}">
                <a16:creationId xmlns:a16="http://schemas.microsoft.com/office/drawing/2014/main" id="{6D6485A7-4AA2-0B3B-D1B1-B3D6B04EF83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430D015-676C-AC3E-59C4-4AAEB20CBC78}"/>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385383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5255E-815A-8D70-0026-B1EAFAC82DA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F64539A-E9CD-1CEE-DE03-75EC98F32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A7A3321-28A9-CCAA-CB92-A3477814F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7E19AD0-D637-54DC-5D3C-BAE759184A68}"/>
              </a:ext>
            </a:extLst>
          </p:cNvPr>
          <p:cNvSpPr>
            <a:spLocks noGrp="1"/>
          </p:cNvSpPr>
          <p:nvPr>
            <p:ph type="dt" sz="half" idx="10"/>
          </p:nvPr>
        </p:nvSpPr>
        <p:spPr/>
        <p:txBody>
          <a:bodyPr/>
          <a:lstStyle/>
          <a:p>
            <a:fld id="{CC8D127F-7BBC-4AF4-B6B8-E147855C7DD2}" type="datetimeFigureOut">
              <a:rPr lang="it-IT" smtClean="0"/>
              <a:t>30/08/2022</a:t>
            </a:fld>
            <a:endParaRPr lang="it-IT"/>
          </a:p>
        </p:txBody>
      </p:sp>
      <p:sp>
        <p:nvSpPr>
          <p:cNvPr id="6" name="Segnaposto piè di pagina 5">
            <a:extLst>
              <a:ext uri="{FF2B5EF4-FFF2-40B4-BE49-F238E27FC236}">
                <a16:creationId xmlns:a16="http://schemas.microsoft.com/office/drawing/2014/main" id="{ECE8DA78-92EF-2B79-718C-D3FB7A0C8B9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D791B87-94D6-F6AA-01B1-99C041A108F1}"/>
              </a:ext>
            </a:extLst>
          </p:cNvPr>
          <p:cNvSpPr>
            <a:spLocks noGrp="1"/>
          </p:cNvSpPr>
          <p:nvPr>
            <p:ph type="sldNum" sz="quarter" idx="12"/>
          </p:nvPr>
        </p:nvSpPr>
        <p:spPr/>
        <p:txBody>
          <a:bodyPr/>
          <a:lstStyle/>
          <a:p>
            <a:fld id="{4189B63D-BDD7-42F5-B04F-36549C7CBACA}" type="slidenum">
              <a:rPr lang="it-IT" smtClean="0"/>
              <a:t>‹N›</a:t>
            </a:fld>
            <a:endParaRPr lang="it-IT"/>
          </a:p>
        </p:txBody>
      </p:sp>
    </p:spTree>
    <p:extLst>
      <p:ext uri="{BB962C8B-B14F-4D97-AF65-F5344CB8AC3E}">
        <p14:creationId xmlns:p14="http://schemas.microsoft.com/office/powerpoint/2010/main" val="55147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5EAE371-4E49-93D3-6EE7-0A8B33DE8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9A8D5AE-F1F5-C599-BD98-B8845BAFBE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0D1C08-7ED0-B68D-DFC3-99251DE059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D127F-7BBC-4AF4-B6B8-E147855C7DD2}" type="datetimeFigureOut">
              <a:rPr lang="it-IT" smtClean="0"/>
              <a:t>30/08/2022</a:t>
            </a:fld>
            <a:endParaRPr lang="it-IT"/>
          </a:p>
        </p:txBody>
      </p:sp>
      <p:sp>
        <p:nvSpPr>
          <p:cNvPr id="5" name="Segnaposto piè di pagina 4">
            <a:extLst>
              <a:ext uri="{FF2B5EF4-FFF2-40B4-BE49-F238E27FC236}">
                <a16:creationId xmlns:a16="http://schemas.microsoft.com/office/drawing/2014/main" id="{69AAE2AB-E8B8-4562-E7B1-A9A1E51FC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B602BB2-0FB4-30AD-7972-F2E3FD04E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9B63D-BDD7-42F5-B04F-36549C7CBACA}" type="slidenum">
              <a:rPr lang="it-IT" smtClean="0"/>
              <a:t>‹N›</a:t>
            </a:fld>
            <a:endParaRPr lang="it-IT"/>
          </a:p>
        </p:txBody>
      </p:sp>
    </p:spTree>
    <p:extLst>
      <p:ext uri="{BB962C8B-B14F-4D97-AF65-F5344CB8AC3E}">
        <p14:creationId xmlns:p14="http://schemas.microsoft.com/office/powerpoint/2010/main" val="305009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C57F94-F6E4-409E-96E1-D965DB5438BE}"/>
              </a:ext>
            </a:extLst>
          </p:cNvPr>
          <p:cNvSpPr>
            <a:spLocks noGrp="1"/>
          </p:cNvSpPr>
          <p:nvPr>
            <p:ph type="ctrTitle"/>
          </p:nvPr>
        </p:nvSpPr>
        <p:spPr>
          <a:xfrm>
            <a:off x="1750833" y="2611377"/>
            <a:ext cx="9144000" cy="2340112"/>
          </a:xfrm>
        </p:spPr>
        <p:txBody>
          <a:bodyPr>
            <a:normAutofit fontScale="90000"/>
          </a:bodyPr>
          <a:lstStyle/>
          <a:p>
            <a:pPr algn="l"/>
            <a:br>
              <a:rPr lang="it-IT" b="1" dirty="0">
                <a:solidFill>
                  <a:srgbClr val="FF0000"/>
                </a:solidFill>
              </a:rPr>
            </a:br>
            <a:r>
              <a:rPr lang="it-IT" b="1" dirty="0">
                <a:solidFill>
                  <a:srgbClr val="FF0000"/>
                </a:solidFill>
                <a:latin typeface="+mn-lt"/>
              </a:rPr>
              <a:t>Il senso e</a:t>
            </a:r>
            <a:br>
              <a:rPr lang="it-IT" b="1" dirty="0">
                <a:solidFill>
                  <a:srgbClr val="FF0000"/>
                </a:solidFill>
                <a:latin typeface="+mn-lt"/>
              </a:rPr>
            </a:br>
            <a:r>
              <a:rPr lang="it-IT" b="1" dirty="0">
                <a:solidFill>
                  <a:srgbClr val="FF0000"/>
                </a:solidFill>
                <a:latin typeface="+mn-lt"/>
              </a:rPr>
              <a:t>l’articolazione</a:t>
            </a:r>
            <a:br>
              <a:rPr lang="it-IT" b="1" dirty="0">
                <a:solidFill>
                  <a:srgbClr val="FF0000"/>
                </a:solidFill>
                <a:latin typeface="+mn-lt"/>
              </a:rPr>
            </a:br>
            <a:r>
              <a:rPr lang="it-IT" b="1" dirty="0">
                <a:solidFill>
                  <a:srgbClr val="FF0000"/>
                </a:solidFill>
                <a:latin typeface="+mn-lt"/>
              </a:rPr>
              <a:t>dei Laboratori</a:t>
            </a:r>
            <a:endParaRPr lang="it-IT" dirty="0">
              <a:solidFill>
                <a:srgbClr val="FF0000"/>
              </a:solidFill>
              <a:latin typeface="+mn-lt"/>
            </a:endParaRPr>
          </a:p>
        </p:txBody>
      </p:sp>
      <p:sp>
        <p:nvSpPr>
          <p:cNvPr id="3" name="Sottotitolo 2">
            <a:extLst>
              <a:ext uri="{FF2B5EF4-FFF2-40B4-BE49-F238E27FC236}">
                <a16:creationId xmlns:a16="http://schemas.microsoft.com/office/drawing/2014/main" id="{A131E125-256E-46E1-A280-B8C5E7720CAE}"/>
              </a:ext>
            </a:extLst>
          </p:cNvPr>
          <p:cNvSpPr>
            <a:spLocks noGrp="1"/>
          </p:cNvSpPr>
          <p:nvPr>
            <p:ph type="subTitle" idx="1"/>
          </p:nvPr>
        </p:nvSpPr>
        <p:spPr>
          <a:xfrm>
            <a:off x="246269" y="228034"/>
            <a:ext cx="9144000" cy="1824285"/>
          </a:xfrm>
        </p:spPr>
        <p:txBody>
          <a:bodyPr>
            <a:noAutofit/>
          </a:bodyPr>
          <a:lstStyle/>
          <a:p>
            <a:pPr algn="l">
              <a:lnSpc>
                <a:spcPct val="120000"/>
              </a:lnSpc>
              <a:spcBef>
                <a:spcPts val="0"/>
              </a:spcBef>
            </a:pPr>
            <a:r>
              <a:rPr lang="it-IT" sz="2000" b="1" cap="small" dirty="0">
                <a:effectLst/>
                <a:latin typeface="Calibri" panose="020F0502020204030204" pitchFamily="34" charset="0"/>
                <a:ea typeface="Calibri" panose="020F0502020204030204" pitchFamily="34" charset="0"/>
                <a:cs typeface="Calibri" panose="020F0502020204030204" pitchFamily="34" charset="0"/>
              </a:rPr>
              <a:t>UFFICIO SCUOLA REGIONALE PER LE MARCHE - MINISTERO DELL’ISTRUZIONE</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20000"/>
              </a:lnSpc>
              <a:spcBef>
                <a:spcPts val="0"/>
              </a:spcBef>
            </a:pPr>
            <a:r>
              <a:rPr lang="x-none" sz="2000" b="1" cap="small" dirty="0">
                <a:effectLst/>
                <a:latin typeface="Calibri" panose="020F0502020204030204" pitchFamily="34" charset="0"/>
                <a:ea typeface="Calibri" panose="020F0502020204030204" pitchFamily="34" charset="0"/>
                <a:cs typeface="Calibri" panose="020F0502020204030204" pitchFamily="34" charset="0"/>
              </a:rPr>
              <a:t>Conferenza Episcopale Italiana</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20000"/>
              </a:lnSpc>
              <a:spcBef>
                <a:spcPts val="0"/>
              </a:spcBef>
            </a:pPr>
            <a:r>
              <a:rPr lang="it-IT" sz="28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La Bibbia a scuola. </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Il Testo</a:t>
            </a:r>
            <a:r>
              <a:rPr lang="it-IT" sz="2800" b="1" i="1" spc="-11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 </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e l’</a:t>
            </a:r>
            <a:r>
              <a:rPr lang="it-IT" sz="2800" b="1" i="1" spc="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e</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rm</a:t>
            </a:r>
            <a:r>
              <a:rPr lang="it-IT" sz="2800" b="1" i="1" spc="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e</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neutica</a:t>
            </a:r>
            <a:r>
              <a:rPr lang="it-IT" sz="2800" b="1" i="1" spc="-12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 </a:t>
            </a:r>
            <a:r>
              <a:rPr lang="it-IT" sz="2800" b="1" i="1" spc="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d</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e</a:t>
            </a:r>
            <a:r>
              <a:rPr lang="it-IT" sz="2800" b="1" i="1" spc="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l</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la</a:t>
            </a:r>
            <a:r>
              <a:rPr lang="it-IT" sz="2800" b="1" i="1" spc="-50"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 </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vita</a:t>
            </a:r>
            <a:r>
              <a:rPr lang="it-IT" sz="2800" b="1" i="1" spc="-10"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 </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n</a:t>
            </a:r>
            <a:r>
              <a:rPr lang="it-IT" sz="2800" b="1" i="1" spc="5"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e</a:t>
            </a:r>
            <a:r>
              <a:rPr lang="it-IT" sz="2800" b="1" i="1" dirty="0">
                <a:solidFill>
                  <a:srgbClr val="FF0000"/>
                </a:solidFill>
                <a:effectLst/>
                <a:latin typeface="Calibri" panose="020F0502020204030204" pitchFamily="34" charset="0"/>
                <a:ea typeface="Palatino Linotype" panose="02040502050505030304" pitchFamily="18" charset="0"/>
                <a:cs typeface="Calibri" panose="020F0502020204030204" pitchFamily="34" charset="0"/>
              </a:rPr>
              <a:t>ll’IRC</a:t>
            </a:r>
            <a:endParaRPr lang="it-IT"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20000"/>
              </a:lnSpc>
              <a:spcBef>
                <a:spcPts val="0"/>
              </a:spcBef>
            </a:pPr>
            <a:r>
              <a:rPr lang="it-IT" sz="2000" dirty="0">
                <a:effectLst/>
                <a:latin typeface="Calibri" panose="020F0502020204030204" pitchFamily="34" charset="0"/>
                <a:ea typeface="Calibri" panose="020F0502020204030204" pitchFamily="34" charset="0"/>
                <a:cs typeface="Calibri" panose="020F0502020204030204" pitchFamily="34" charset="0"/>
              </a:rPr>
              <a:t>CORSO REGIONALE DI AGGIORNAMENTO</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20000"/>
              </a:lnSpc>
              <a:spcBef>
                <a:spcPts val="0"/>
              </a:spcBef>
            </a:pPr>
            <a:r>
              <a:rPr lang="it-IT" sz="2000" dirty="0">
                <a:effectLst/>
                <a:latin typeface="Calibri" panose="020F0502020204030204" pitchFamily="34" charset="0"/>
                <a:ea typeface="Calibri" panose="020F0502020204030204" pitchFamily="34" charset="0"/>
                <a:cs typeface="Calibri" panose="020F0502020204030204" pitchFamily="34" charset="0"/>
              </a:rPr>
              <a:t>Loreto 11-13 settembre 2022</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AF5B1745-7CA7-4184-9F0A-4128C4B335FC}"/>
              </a:ext>
            </a:extLst>
          </p:cNvPr>
          <p:cNvSpPr txBox="1"/>
          <p:nvPr/>
        </p:nvSpPr>
        <p:spPr>
          <a:xfrm>
            <a:off x="1750833" y="5124612"/>
            <a:ext cx="1873526" cy="369332"/>
          </a:xfrm>
          <a:prstGeom prst="rect">
            <a:avLst/>
          </a:prstGeom>
          <a:noFill/>
        </p:spPr>
        <p:txBody>
          <a:bodyPr wrap="none" rtlCol="0">
            <a:spAutoFit/>
          </a:bodyPr>
          <a:lstStyle/>
          <a:p>
            <a:r>
              <a:rPr lang="it-IT" dirty="0"/>
              <a:t>Cristina Carnevale</a:t>
            </a:r>
          </a:p>
        </p:txBody>
      </p:sp>
      <p:sp>
        <p:nvSpPr>
          <p:cNvPr id="9" name="CasellaDiTesto 8">
            <a:extLst>
              <a:ext uri="{FF2B5EF4-FFF2-40B4-BE49-F238E27FC236}">
                <a16:creationId xmlns:a16="http://schemas.microsoft.com/office/drawing/2014/main" id="{BDCF9FEB-DE3D-A785-2323-5663CCA5C2C4}"/>
              </a:ext>
            </a:extLst>
          </p:cNvPr>
          <p:cNvSpPr txBox="1"/>
          <p:nvPr/>
        </p:nvSpPr>
        <p:spPr>
          <a:xfrm>
            <a:off x="6702910" y="6278535"/>
            <a:ext cx="3270996" cy="307777"/>
          </a:xfrm>
          <a:prstGeom prst="rect">
            <a:avLst/>
          </a:prstGeom>
          <a:noFill/>
        </p:spPr>
        <p:txBody>
          <a:bodyPr wrap="square">
            <a:spAutoFit/>
          </a:bodyPr>
          <a:lstStyle/>
          <a:p>
            <a:pPr algn="ctr"/>
            <a:r>
              <a:rPr lang="it-IT" sz="1400" b="0" i="1" dirty="0">
                <a:solidFill>
                  <a:srgbClr val="000000"/>
                </a:solidFill>
                <a:effectLst/>
                <a:latin typeface="Roboto" panose="02000000000000000000" pitchFamily="2" charset="0"/>
              </a:rPr>
              <a:t>Icona di Giona di Juliet Venter</a:t>
            </a:r>
            <a:endParaRPr lang="it-IT" sz="1400" i="1" dirty="0"/>
          </a:p>
        </p:txBody>
      </p:sp>
      <p:pic>
        <p:nvPicPr>
          <p:cNvPr id="1026" name="Picture 2" descr="icon-of-jonah-and-the-whale-juliet-venter (1)">
            <a:extLst>
              <a:ext uri="{FF2B5EF4-FFF2-40B4-BE49-F238E27FC236}">
                <a16:creationId xmlns:a16="http://schemas.microsoft.com/office/drawing/2014/main" id="{3680B7AF-BE9F-EFE0-FCA4-7F8C778F3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59188"/>
            <a:ext cx="4484817" cy="450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63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F27121A-9D8F-43AD-A9E5-758759198C92}"/>
              </a:ext>
            </a:extLst>
          </p:cNvPr>
          <p:cNvPicPr/>
          <p:nvPr/>
        </p:nvPicPr>
        <p:blipFill rotWithShape="1">
          <a:blip r:embed="rId2">
            <a:extLst>
              <a:ext uri="{28A0092B-C50C-407E-A947-70E740481C1C}">
                <a14:useLocalDpi xmlns:a14="http://schemas.microsoft.com/office/drawing/2010/main" val="0"/>
              </a:ext>
            </a:extLst>
          </a:blip>
          <a:srcRect l="7142" t="13356" r="9882" b="12946"/>
          <a:stretch/>
        </p:blipFill>
        <p:spPr>
          <a:xfrm>
            <a:off x="-152400" y="0"/>
            <a:ext cx="13380720" cy="6858000"/>
          </a:xfrm>
          <a:prstGeom prst="rect">
            <a:avLst/>
          </a:prstGeom>
        </p:spPr>
      </p:pic>
      <p:sp>
        <p:nvSpPr>
          <p:cNvPr id="7" name="Titolo 1">
            <a:extLst>
              <a:ext uri="{FF2B5EF4-FFF2-40B4-BE49-F238E27FC236}">
                <a16:creationId xmlns:a16="http://schemas.microsoft.com/office/drawing/2014/main" id="{FEA6D311-4619-4404-8C18-021259B8F0F7}"/>
              </a:ext>
            </a:extLst>
          </p:cNvPr>
          <p:cNvSpPr>
            <a:spLocks noGrp="1"/>
          </p:cNvSpPr>
          <p:nvPr>
            <p:ph type="title"/>
          </p:nvPr>
        </p:nvSpPr>
        <p:spPr>
          <a:xfrm>
            <a:off x="0" y="18255"/>
            <a:ext cx="10515600" cy="1325563"/>
          </a:xfrm>
        </p:spPr>
        <p:txBody>
          <a:bodyPr>
            <a:normAutofit/>
          </a:bodyPr>
          <a:lstStyle/>
          <a:p>
            <a:r>
              <a:rPr lang="it-IT" sz="6600" b="1" dirty="0">
                <a:solidFill>
                  <a:schemeClr val="accent2">
                    <a:lumMod val="50000"/>
                  </a:schemeClr>
                </a:solidFill>
                <a:latin typeface="+mn-lt"/>
              </a:rPr>
              <a:t>Il pane …</a:t>
            </a:r>
          </a:p>
        </p:txBody>
      </p:sp>
      <p:sp>
        <p:nvSpPr>
          <p:cNvPr id="10" name="Segnaposto contenuto 2">
            <a:extLst>
              <a:ext uri="{FF2B5EF4-FFF2-40B4-BE49-F238E27FC236}">
                <a16:creationId xmlns:a16="http://schemas.microsoft.com/office/drawing/2014/main" id="{70283FEC-D79D-48B3-B1BF-5229213384ED}"/>
              </a:ext>
            </a:extLst>
          </p:cNvPr>
          <p:cNvSpPr>
            <a:spLocks noGrp="1"/>
          </p:cNvSpPr>
          <p:nvPr>
            <p:ph idx="1"/>
          </p:nvPr>
        </p:nvSpPr>
        <p:spPr>
          <a:xfrm>
            <a:off x="3141507" y="3853212"/>
            <a:ext cx="10515600" cy="4351338"/>
          </a:xfrm>
        </p:spPr>
        <p:txBody>
          <a:bodyPr>
            <a:normAutofit/>
          </a:bodyPr>
          <a:lstStyle/>
          <a:p>
            <a:r>
              <a:rPr lang="it-IT" sz="3200" b="1" dirty="0">
                <a:solidFill>
                  <a:schemeClr val="bg1"/>
                </a:solidFill>
              </a:rPr>
              <a:t>nutre </a:t>
            </a:r>
          </a:p>
          <a:p>
            <a:r>
              <a:rPr lang="it-IT" sz="3200" b="1" dirty="0">
                <a:solidFill>
                  <a:schemeClr val="bg1"/>
                </a:solidFill>
              </a:rPr>
              <a:t>può essere condiviso</a:t>
            </a:r>
          </a:p>
          <a:p>
            <a:r>
              <a:rPr lang="it-IT" sz="3200" b="1" dirty="0">
                <a:solidFill>
                  <a:schemeClr val="bg1"/>
                </a:solidFill>
              </a:rPr>
              <a:t>il pane di Gesù è Pane del cielo</a:t>
            </a:r>
          </a:p>
          <a:p>
            <a:r>
              <a:rPr lang="it-IT" sz="3200" b="1" dirty="0">
                <a:solidFill>
                  <a:schemeClr val="bg1"/>
                </a:solidFill>
              </a:rPr>
              <a:t>Gesù condivide se stesso…</a:t>
            </a:r>
          </a:p>
          <a:p>
            <a:r>
              <a:rPr lang="it-IT" sz="3200" b="1" dirty="0">
                <a:solidFill>
                  <a:schemeClr val="bg1"/>
                </a:solidFill>
              </a:rPr>
              <a:t> i cristiani lo spezzano</a:t>
            </a:r>
          </a:p>
        </p:txBody>
      </p:sp>
    </p:spTree>
    <p:extLst>
      <p:ext uri="{BB962C8B-B14F-4D97-AF65-F5344CB8AC3E}">
        <p14:creationId xmlns:p14="http://schemas.microsoft.com/office/powerpoint/2010/main" val="170127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Oggi…</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2323465"/>
            <a:ext cx="10515600" cy="3376295"/>
          </a:xfrm>
        </p:spPr>
        <p:txBody>
          <a:bodyPr>
            <a:normAutofit/>
          </a:bodyPr>
          <a:lstStyle/>
          <a:p>
            <a:r>
              <a:rPr lang="it-IT" sz="2400" dirty="0"/>
              <a:t>…in un mondo stravolto nel post-pandemia…</a:t>
            </a:r>
          </a:p>
          <a:p>
            <a:r>
              <a:rPr lang="it-IT" sz="2400" dirty="0"/>
              <a:t>con le conseguenze tragiche delle guerre, migrazioni e povertà…</a:t>
            </a:r>
          </a:p>
          <a:p>
            <a:r>
              <a:rPr lang="it-IT" sz="2400" dirty="0"/>
              <a:t>sentiamo ancor di più la chiamata ad un rinnovato impegno nel </a:t>
            </a:r>
            <a:r>
              <a:rPr lang="it-IT" sz="2400" b="1" dirty="0"/>
              <a:t>soccorrere un’umanità sempre più ferita…</a:t>
            </a:r>
            <a:endParaRPr lang="it-IT" sz="2400" dirty="0"/>
          </a:p>
        </p:txBody>
      </p:sp>
    </p:spTree>
    <p:extLst>
      <p:ext uri="{BB962C8B-B14F-4D97-AF65-F5344CB8AC3E}">
        <p14:creationId xmlns:p14="http://schemas.microsoft.com/office/powerpoint/2010/main" val="198338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Il mondo contemporaneo…</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79347" y="1859596"/>
            <a:ext cx="7909560" cy="4351338"/>
          </a:xfrm>
        </p:spPr>
        <p:txBody>
          <a:bodyPr>
            <a:noAutofit/>
          </a:bodyPr>
          <a:lstStyle/>
          <a:p>
            <a:pPr marL="0" indent="0">
              <a:buNone/>
            </a:pPr>
            <a:r>
              <a:rPr lang="it-IT" sz="2400" dirty="0"/>
              <a:t>«</a:t>
            </a:r>
            <a:r>
              <a:rPr lang="it-IT" sz="2400" i="1" dirty="0"/>
              <a:t>è in continua </a:t>
            </a:r>
            <a:r>
              <a:rPr lang="it-IT" sz="2400" b="1" i="1" dirty="0"/>
              <a:t>trasformazione</a:t>
            </a:r>
            <a:r>
              <a:rPr lang="it-IT" sz="2400" i="1" dirty="0"/>
              <a:t> ed è attraversato da molteplici </a:t>
            </a:r>
            <a:r>
              <a:rPr lang="it-IT" sz="2400" b="1" i="1" dirty="0"/>
              <a:t>crisi</a:t>
            </a:r>
            <a:r>
              <a:rPr lang="it-IT" sz="2400" i="1" dirty="0"/>
              <a:t>. Viviamo un </a:t>
            </a:r>
            <a:r>
              <a:rPr lang="it-IT" sz="2400" b="1" i="1" dirty="0"/>
              <a:t>cambiamento epocale</a:t>
            </a:r>
            <a:r>
              <a:rPr lang="it-IT" sz="2400" i="1" dirty="0"/>
              <a:t>: una </a:t>
            </a:r>
            <a:r>
              <a:rPr lang="it-IT" sz="2400" b="1" i="1" dirty="0"/>
              <a:t>metamorfosi non solo culturale ma anche antropologica </a:t>
            </a:r>
            <a:r>
              <a:rPr lang="it-IT" sz="2400" i="1" dirty="0"/>
              <a:t>che genera </a:t>
            </a:r>
            <a:r>
              <a:rPr lang="it-IT" sz="2400" b="1" i="1" dirty="0"/>
              <a:t>nuovi linguaggi </a:t>
            </a:r>
            <a:r>
              <a:rPr lang="it-IT" sz="2400" i="1" dirty="0"/>
              <a:t>e scarta, senza discernimento, i paradigmi consegnatici dalla storia. L’educazione si scontra con la cosiddetta </a:t>
            </a:r>
            <a:r>
              <a:rPr lang="it-IT" sz="2400" dirty="0" err="1"/>
              <a:t>rapidación</a:t>
            </a:r>
            <a:r>
              <a:rPr lang="it-IT" sz="2400" i="1" dirty="0"/>
              <a:t>, che imprigiona l’esistenza nel vortice della velocità tecnologica e digitale, cambiando continuamente i punti di riferimento. In questo contesto, l’identità stessa perde consistenza e la struttura psicologica si disintegra di fronte a un mutamento incessante</a:t>
            </a:r>
            <a:r>
              <a:rPr lang="it-IT" sz="2400" dirty="0"/>
              <a:t>» </a:t>
            </a:r>
            <a:r>
              <a:rPr lang="it-IT" sz="1800" dirty="0"/>
              <a:t>(PAPA FRANCESCO, </a:t>
            </a:r>
            <a:r>
              <a:rPr lang="it-IT" sz="1800" i="1" dirty="0"/>
              <a:t>Messaggio per il lancio del patto educativo</a:t>
            </a:r>
            <a:r>
              <a:rPr lang="it-IT" sz="1800" dirty="0"/>
              <a:t>, Città del Vaticano, 12 settembre 2019)</a:t>
            </a:r>
            <a:endParaRPr lang="it-IT" sz="2400" dirty="0"/>
          </a:p>
        </p:txBody>
      </p:sp>
      <p:pic>
        <p:nvPicPr>
          <p:cNvPr id="5122" name="Picture 2" descr="Opere e documenti di papa Francesco - Wikipedia">
            <a:extLst>
              <a:ext uri="{FF2B5EF4-FFF2-40B4-BE49-F238E27FC236}">
                <a16:creationId xmlns:a16="http://schemas.microsoft.com/office/drawing/2014/main" id="{E66D1CEE-37CE-13CC-21D2-DB9CBF4AC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61" b="22314"/>
          <a:stretch/>
        </p:blipFill>
        <p:spPr bwMode="auto">
          <a:xfrm>
            <a:off x="8788907" y="2052637"/>
            <a:ext cx="3242249" cy="335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87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1016000"/>
            <a:ext cx="10515600" cy="5313363"/>
          </a:xfrm>
        </p:spPr>
        <p:txBody>
          <a:bodyPr>
            <a:noAutofit/>
          </a:bodyPr>
          <a:lstStyle/>
          <a:p>
            <a:r>
              <a:rPr lang="it-IT" sz="2400" dirty="0"/>
              <a:t>Le </a:t>
            </a:r>
            <a:r>
              <a:rPr lang="it-IT" sz="2400" b="1" dirty="0"/>
              <a:t>relazioni</a:t>
            </a:r>
            <a:r>
              <a:rPr lang="it-IT" sz="2400" dirty="0"/>
              <a:t>, in diversi contesti, sono caratterizzate da una crescente </a:t>
            </a:r>
            <a:r>
              <a:rPr lang="it-IT" sz="2400" b="1" dirty="0"/>
              <a:t>aggressività</a:t>
            </a:r>
            <a:r>
              <a:rPr lang="it-IT" sz="2400" dirty="0"/>
              <a:t> (pensiamo anche solo alle dinamiche tra alunni o agli atteggiamenti dei genitori nei confronti degli insegnanti e della scuola in genere…)</a:t>
            </a:r>
          </a:p>
          <a:p>
            <a:r>
              <a:rPr lang="it-IT" sz="2400" b="1" dirty="0"/>
              <a:t>La scuola, burocratizzata e sempre più complessa, si disumanizza</a:t>
            </a:r>
            <a:r>
              <a:rPr lang="it-IT" sz="2400" dirty="0"/>
              <a:t>: vincono la fretta, lo svuotamento di senso, la formalità, l’algoritmo (ma noi sappiamo che ciò che conta davvero, non si può contare!) e tutto ricade sulla testa e sui cuori dei nostri alunni/studenti che ne diventano le prime vittime</a:t>
            </a:r>
          </a:p>
          <a:p>
            <a:r>
              <a:rPr lang="it-IT" sz="2400" b="1" dirty="0"/>
              <a:t>Di fronte a questi scenari e ai nostri alunni che sono specchio di tali dolorose dinamicità</a:t>
            </a:r>
            <a:r>
              <a:rPr lang="it-IT" sz="2400" dirty="0"/>
              <a:t>, vi è dunque la «</a:t>
            </a:r>
            <a:r>
              <a:rPr lang="it-IT" sz="2400" i="1" dirty="0"/>
              <a:t>necessità di investire i talenti di tutti, perché ogni cambiamento ha bisogno di </a:t>
            </a:r>
            <a:r>
              <a:rPr lang="it-IT" sz="2400" b="1" i="1" dirty="0"/>
              <a:t>un cammino educativo per far maturare una nuova solidarietà universale e una società più accogliente </a:t>
            </a:r>
            <a:r>
              <a:rPr lang="it-IT" sz="2400" i="1" dirty="0"/>
              <a:t>(…) formare persone mature, capaci di superare frammentazioni e contrapposizioni e ricostruire il tessuto di relazioni per un’umanità più fraterna</a:t>
            </a:r>
            <a:r>
              <a:rPr lang="it-IT" sz="2400" dirty="0"/>
              <a:t>» </a:t>
            </a:r>
            <a:r>
              <a:rPr lang="it-IT" sz="1800" dirty="0"/>
              <a:t>(PAPA FRANCESCO, </a:t>
            </a:r>
            <a:r>
              <a:rPr lang="it-IT" sz="1800" i="1" dirty="0"/>
              <a:t>Messaggio per il lancio del patto educativo</a:t>
            </a:r>
            <a:r>
              <a:rPr lang="it-IT" sz="1800" dirty="0"/>
              <a:t>, Città del Vaticano, 12 settembre 2019)</a:t>
            </a:r>
            <a:endParaRPr lang="it-IT" sz="2400" dirty="0"/>
          </a:p>
        </p:txBody>
      </p:sp>
    </p:spTree>
    <p:extLst>
      <p:ext uri="{BB962C8B-B14F-4D97-AF65-F5344CB8AC3E}">
        <p14:creationId xmlns:p14="http://schemas.microsoft.com/office/powerpoint/2010/main" val="364863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Nei nostri laboratori dunque, fondamentalmente ci chiederemo…</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2323465"/>
            <a:ext cx="10515600" cy="4351338"/>
          </a:xfrm>
        </p:spPr>
        <p:txBody>
          <a:bodyPr>
            <a:normAutofit/>
          </a:bodyPr>
          <a:lstStyle/>
          <a:p>
            <a:r>
              <a:rPr lang="it-IT" sz="2400" b="1" dirty="0"/>
              <a:t>Come possiamo offrire, in tale scenari, in modo nuovo, parole di senso </a:t>
            </a:r>
            <a:r>
              <a:rPr lang="it-IT" sz="2400" dirty="0"/>
              <a:t>per una crescita identitaria e solidale, per uno sviluppo più “umano”, a partire in particolare da una “Parola” che per noi è luce?</a:t>
            </a:r>
          </a:p>
          <a:p>
            <a:r>
              <a:rPr lang="it-IT" sz="2400" dirty="0"/>
              <a:t>Come esprimerci meglio con </a:t>
            </a:r>
            <a:r>
              <a:rPr lang="it-IT" sz="2400" b="1" dirty="0"/>
              <a:t>un linguaggio che scaldi il cuore</a:t>
            </a:r>
            <a:r>
              <a:rPr lang="it-IT" sz="2400" dirty="0"/>
              <a:t>?</a:t>
            </a:r>
          </a:p>
          <a:p>
            <a:r>
              <a:rPr lang="it-IT" sz="2400" b="1" dirty="0"/>
              <a:t>Un linguaggio che deponga le pietre </a:t>
            </a:r>
            <a:r>
              <a:rPr lang="it-IT" sz="2000" dirty="0"/>
              <a:t>(alludendo al racconto dell’adultera che rischia di essere lapidata, </a:t>
            </a:r>
            <a:r>
              <a:rPr lang="it-IT" sz="2000" dirty="0" err="1"/>
              <a:t>Gv</a:t>
            </a:r>
            <a:r>
              <a:rPr lang="it-IT" sz="2000" dirty="0"/>
              <a:t> 8, 1-11)</a:t>
            </a:r>
            <a:r>
              <a:rPr lang="it-IT" dirty="0"/>
              <a:t>? </a:t>
            </a:r>
          </a:p>
          <a:p>
            <a:endParaRPr lang="it-IT" dirty="0"/>
          </a:p>
          <a:p>
            <a:pPr marL="0" indent="0">
              <a:buNone/>
            </a:pPr>
            <a:r>
              <a:rPr lang="it-IT" sz="1800" dirty="0"/>
              <a:t>(Cfr. S. CURRÒ, </a:t>
            </a:r>
            <a:r>
              <a:rPr lang="it-IT" sz="1800" i="1" dirty="0"/>
              <a:t>Dire Dio deponendo le pietre. Sul linguaggio religioso. Parlare di Dio lasciando che Dio parli: il senso del linguaggio religioso</a:t>
            </a:r>
            <a:r>
              <a:rPr lang="it-IT" sz="1800" dirty="0"/>
              <a:t>, Pazzini, Rimini 2008)</a:t>
            </a:r>
          </a:p>
        </p:txBody>
      </p:sp>
    </p:spTree>
    <p:extLst>
      <p:ext uri="{BB962C8B-B14F-4D97-AF65-F5344CB8AC3E}">
        <p14:creationId xmlns:p14="http://schemas.microsoft.com/office/powerpoint/2010/main" val="385839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Ricordiamoci che …</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1398905"/>
            <a:ext cx="10947400" cy="4178936"/>
          </a:xfrm>
        </p:spPr>
        <p:txBody>
          <a:bodyPr>
            <a:noAutofit/>
          </a:bodyPr>
          <a:lstStyle/>
          <a:p>
            <a:pPr marL="0" indent="0">
              <a:buNone/>
            </a:pPr>
            <a:endParaRPr lang="it-IT" sz="2400" b="1" dirty="0"/>
          </a:p>
          <a:p>
            <a:r>
              <a:rPr lang="it-IT" sz="2400" b="1" dirty="0"/>
              <a:t>il linguaggio religioso nell’ambiente scolastico odierno richiede (…) non solo l’attenzione “culturale”</a:t>
            </a:r>
            <a:r>
              <a:rPr lang="it-IT" sz="2400" dirty="0"/>
              <a:t>,</a:t>
            </a:r>
            <a:r>
              <a:rPr lang="it-IT" sz="2400" b="1" dirty="0"/>
              <a:t> </a:t>
            </a:r>
            <a:r>
              <a:rPr lang="it-IT" sz="2400" dirty="0"/>
              <a:t>quella cioè di essere mediato attraverso le attività tipiche della scuola</a:t>
            </a:r>
          </a:p>
          <a:p>
            <a:r>
              <a:rPr lang="it-IT" sz="2400" b="1" dirty="0"/>
              <a:t>ma ha anche bisogno di una cura “umanizzante”</a:t>
            </a:r>
          </a:p>
          <a:p>
            <a:r>
              <a:rPr lang="it-IT" sz="2400" dirty="0"/>
              <a:t>vi è infatti, in molti casi, </a:t>
            </a:r>
            <a:r>
              <a:rPr lang="it-IT" sz="2400" b="1" dirty="0"/>
              <a:t>l’esigenza di una vera e propria “traduzione” del linguaggio religioso cristiano nella logica di una umanizzazione</a:t>
            </a:r>
          </a:p>
          <a:p>
            <a:endParaRPr lang="it-IT" sz="2400" b="1" dirty="0"/>
          </a:p>
          <a:p>
            <a:pPr marL="0" indent="0">
              <a:buNone/>
            </a:pPr>
            <a:r>
              <a:rPr lang="it-IT" sz="1800" dirty="0"/>
              <a:t>  (Cfr. ad es. J. L. MORAL, </a:t>
            </a:r>
            <a:r>
              <a:rPr lang="it-IT" sz="1800" i="1" dirty="0"/>
              <a:t>Ricostruire l’umanità della religione. L’orizzonte educativo della religione</a:t>
            </a:r>
            <a:r>
              <a:rPr lang="it-IT" sz="1800" dirty="0"/>
              <a:t>, LAS, Roma 2014)</a:t>
            </a:r>
            <a:endParaRPr lang="it-IT" sz="2400" dirty="0"/>
          </a:p>
        </p:txBody>
      </p:sp>
    </p:spTree>
    <p:extLst>
      <p:ext uri="{BB962C8B-B14F-4D97-AF65-F5344CB8AC3E}">
        <p14:creationId xmlns:p14="http://schemas.microsoft.com/office/powerpoint/2010/main" val="356934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Ma come “umanizzare” il linguaggio religioso dell’IRC a scuola?</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767080" y="1906904"/>
            <a:ext cx="11353800" cy="4758055"/>
          </a:xfrm>
        </p:spPr>
        <p:txBody>
          <a:bodyPr>
            <a:noAutofit/>
          </a:bodyPr>
          <a:lstStyle/>
          <a:p>
            <a:r>
              <a:rPr lang="it-IT" sz="2400" b="1" dirty="0"/>
              <a:t>Come “scaldare” </a:t>
            </a:r>
            <a:r>
              <a:rPr lang="it-IT" sz="2400" dirty="0"/>
              <a:t>quel linguaggio che più volte abbiamo detto chiede di aprirsi al senso allusivo, parabolico, scoprendo il piano misterioso di ciò che ci trascende?</a:t>
            </a:r>
          </a:p>
          <a:p>
            <a:r>
              <a:rPr lang="it-IT" sz="2400" b="1" dirty="0"/>
              <a:t>Un linguaggio arido e appassito non può incidere sul piano pedagogico</a:t>
            </a:r>
          </a:p>
          <a:p>
            <a:r>
              <a:rPr lang="it-IT" sz="2400" dirty="0"/>
              <a:t>Serve un </a:t>
            </a:r>
            <a:r>
              <a:rPr lang="it-IT" sz="2400" b="1" dirty="0"/>
              <a:t>linguaggio sensibile e fecondo che favorisca la partecipazione affettiva</a:t>
            </a:r>
            <a:endParaRPr lang="it-IT" sz="2400" dirty="0"/>
          </a:p>
          <a:p>
            <a:r>
              <a:rPr lang="it-IT" sz="2400" dirty="0"/>
              <a:t>Sottolineare la partecipazione affettiva </a:t>
            </a:r>
            <a:r>
              <a:rPr lang="it-IT" sz="2400" b="1" dirty="0"/>
              <a:t>non significa calpestare un terreno proibito nella scuola</a:t>
            </a:r>
            <a:r>
              <a:rPr lang="it-IT" sz="2400" dirty="0"/>
              <a:t>, anzi! La scuola chiede che i saperi incontrino la vita (competenze); ed emozioni e sentimenti fanno parte della vita e delle competenze </a:t>
            </a:r>
          </a:p>
          <a:p>
            <a:r>
              <a:rPr lang="it-IT" sz="2400" b="1" dirty="0"/>
              <a:t>Non significa neanche tradire la natura scolastica dell’IRC</a:t>
            </a:r>
            <a:r>
              <a:rPr lang="it-IT" sz="2400" dirty="0"/>
              <a:t>, perché coinvolgere sul piano emotivo non vuol dire chiedere l’adesione di fede, ma solo schiudere le porte del cuore al senso e valore che l’esperienza religiosa ha per milioni di persone al mondo</a:t>
            </a:r>
          </a:p>
          <a:p>
            <a:pPr marL="0" indent="0">
              <a:buNone/>
            </a:pPr>
            <a:r>
              <a:rPr lang="it-IT" sz="1800" dirty="0"/>
              <a:t>(Cfr. C. CARNEVALE, </a:t>
            </a:r>
            <a:r>
              <a:rPr lang="it-IT" sz="1800" i="1" dirty="0"/>
              <a:t>Parole, silenzio e commozione. Il linguaggio religioso nell’ambiente scolastico odierno</a:t>
            </a:r>
            <a:r>
              <a:rPr lang="it-IT" sz="1800" dirty="0"/>
              <a:t>, in Rubrica di Formazione “Linguaggio vivo nell’IRC”, L’Ora di Religione, LDC, Torino 2021-2022, n. 5)</a:t>
            </a:r>
          </a:p>
        </p:txBody>
      </p:sp>
    </p:spTree>
    <p:extLst>
      <p:ext uri="{BB962C8B-B14F-4D97-AF65-F5344CB8AC3E}">
        <p14:creationId xmlns:p14="http://schemas.microsoft.com/office/powerpoint/2010/main" val="137147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Linguaggio simbolico biblico </a:t>
            </a:r>
            <a:br>
              <a:rPr lang="it-IT" b="1" dirty="0">
                <a:solidFill>
                  <a:srgbClr val="FF0000"/>
                </a:solidFill>
                <a:latin typeface="+mn-lt"/>
              </a:rPr>
            </a:br>
            <a:r>
              <a:rPr lang="it-IT" b="1" dirty="0">
                <a:solidFill>
                  <a:srgbClr val="FF0000"/>
                </a:solidFill>
                <a:latin typeface="+mn-lt"/>
              </a:rPr>
              <a:t>e comprensione ermeneutica</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2049145"/>
            <a:ext cx="10515600" cy="4351338"/>
          </a:xfrm>
        </p:spPr>
        <p:txBody>
          <a:bodyPr>
            <a:normAutofit lnSpcReduction="10000"/>
          </a:bodyPr>
          <a:lstStyle/>
          <a:p>
            <a:pPr marL="0" indent="0" algn="just">
              <a:lnSpc>
                <a:spcPct val="107000"/>
              </a:lnSpc>
              <a:spcAft>
                <a:spcPts val="800"/>
              </a:spcAft>
              <a:buNone/>
            </a:pPr>
            <a:r>
              <a:rPr lang="it-IT" sz="2400" dirty="0">
                <a:effectLst/>
                <a:latin typeface="Calibri" panose="020F0502020204030204" pitchFamily="34" charset="0"/>
                <a:ea typeface="Calibri" panose="020F0502020204030204" pitchFamily="34" charset="0"/>
                <a:cs typeface="Calibri" panose="020F0502020204030204" pitchFamily="34" charset="0"/>
              </a:rPr>
              <a:t>«</a:t>
            </a:r>
            <a:r>
              <a:rPr lang="it-IT" sz="2400" b="1" dirty="0">
                <a:effectLst/>
                <a:latin typeface="Calibri" panose="020F0502020204030204" pitchFamily="34" charset="0"/>
                <a:ea typeface="Calibri" panose="020F0502020204030204" pitchFamily="34" charset="0"/>
                <a:cs typeface="Calibri" panose="020F0502020204030204" pitchFamily="34" charset="0"/>
              </a:rPr>
              <a:t>Quando si lascia “parlare” il simbolo, infatti, entra come una luce nuova, originaria e genuina, diversa da quella fredda e artificiale della </a:t>
            </a:r>
            <a:r>
              <a:rPr lang="it-IT" sz="2400" b="1" i="1" dirty="0">
                <a:effectLst/>
                <a:latin typeface="Calibri" panose="020F0502020204030204" pitchFamily="34" charset="0"/>
                <a:ea typeface="Calibri" panose="020F0502020204030204" pitchFamily="34" charset="0"/>
                <a:cs typeface="Calibri" panose="020F0502020204030204" pitchFamily="34" charset="0"/>
              </a:rPr>
              <a:t>logica</a:t>
            </a:r>
            <a:r>
              <a:rPr lang="it-IT" sz="2400" dirty="0">
                <a:effectLst/>
                <a:latin typeface="Calibri" panose="020F0502020204030204" pitchFamily="34" charset="0"/>
                <a:ea typeface="Calibri" panose="020F0502020204030204" pitchFamily="34" charset="0"/>
                <a:cs typeface="Calibri" panose="020F0502020204030204" pitchFamily="34" charset="0"/>
              </a:rPr>
              <a:t> dove il bianco è impossibile che sia nero e dove “A” non può essere assolutamente mai “B”!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La metafora e il simbolo invece aprono ad una verità “cercata”, mai definitiva, alludono ad un senso mai completo</a:t>
            </a:r>
            <a:r>
              <a:rPr lang="it-IT" sz="2400" dirty="0">
                <a:effectLst/>
                <a:latin typeface="Calibri" panose="020F0502020204030204" pitchFamily="34" charset="0"/>
                <a:ea typeface="Calibri" panose="020F0502020204030204" pitchFamily="34" charset="0"/>
                <a:cs typeface="Times New Roman" panose="02020603050405020304" pitchFamily="18" charset="0"/>
              </a:rPr>
              <a:t>, usufruiscono di un linguaggio che fa “</a:t>
            </a:r>
            <a:r>
              <a:rPr lang="it-IT" sz="2400" i="1" dirty="0">
                <a:effectLst/>
                <a:latin typeface="Calibri" panose="020F0502020204030204" pitchFamily="34" charset="0"/>
                <a:ea typeface="Calibri" panose="020F0502020204030204" pitchFamily="34" charset="0"/>
                <a:cs typeface="Times New Roman" panose="02020603050405020304" pitchFamily="18" charset="0"/>
              </a:rPr>
              <a:t>pensare</a:t>
            </a:r>
            <a:r>
              <a:rPr lang="it-IT" sz="2400" dirty="0">
                <a:effectLst/>
                <a:latin typeface="Calibri" panose="020F0502020204030204" pitchFamily="34" charset="0"/>
                <a:ea typeface="Calibri" panose="020F0502020204030204" pitchFamily="34" charset="0"/>
                <a:cs typeface="Times New Roman" panose="02020603050405020304" pitchFamily="18" charset="0"/>
              </a:rPr>
              <a:t>” e stimola ad aprire il cuore ad un </a:t>
            </a:r>
            <a:r>
              <a:rPr lang="it-IT" sz="2400" i="1" dirty="0">
                <a:effectLst/>
                <a:latin typeface="Calibri" panose="020F0502020204030204" pitchFamily="34" charset="0"/>
                <a:ea typeface="Calibri" panose="020F0502020204030204" pitchFamily="34" charset="0"/>
                <a:cs typeface="Times New Roman" panose="02020603050405020304" pitchFamily="18" charset="0"/>
              </a:rPr>
              <a:t>Mistero</a:t>
            </a:r>
            <a:r>
              <a:rPr lang="it-IT" sz="2400" dirty="0">
                <a:effectLst/>
                <a:latin typeface="Calibri" panose="020F0502020204030204" pitchFamily="34" charset="0"/>
                <a:ea typeface="Calibri" panose="020F0502020204030204" pitchFamily="34" charset="0"/>
                <a:cs typeface="Times New Roman" panose="02020603050405020304" pitchFamily="18" charset="0"/>
              </a:rPr>
              <a:t> in cui possiamo essere talmente immersi da non percepirlo affatto: il piano religioso infatti non per tutti ha senso. (…)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Come in uno specchio</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b="1" i="1" dirty="0">
                <a:effectLst/>
                <a:latin typeface="Calibri" panose="020F0502020204030204" pitchFamily="34" charset="0"/>
                <a:ea typeface="Calibri" panose="020F0502020204030204" pitchFamily="34" charset="0"/>
                <a:cs typeface="Times New Roman" panose="02020603050405020304" pitchFamily="18" charset="0"/>
              </a:rPr>
              <a:t>la comprensione ermeneutica aiuta così </a:t>
            </a:r>
            <a:r>
              <a:rPr lang="it-IT" sz="2400" b="1" i="1" dirty="0">
                <a:effectLst/>
                <a:latin typeface="Calibri" panose="020F0502020204030204" pitchFamily="34" charset="0"/>
                <a:ea typeface="Calibri" panose="020F0502020204030204" pitchFamily="34" charset="0"/>
                <a:cs typeface="Calibri" panose="020F0502020204030204" pitchFamily="34" charset="0"/>
              </a:rPr>
              <a:t>[l’alunno] </a:t>
            </a:r>
            <a:r>
              <a:rPr lang="it-IT" sz="2400" b="1" i="1" dirty="0">
                <a:effectLst/>
                <a:latin typeface="Calibri" panose="020F0502020204030204" pitchFamily="34" charset="0"/>
                <a:ea typeface="Calibri" panose="020F0502020204030204" pitchFamily="34" charset="0"/>
                <a:cs typeface="Times New Roman" panose="02020603050405020304" pitchFamily="18" charset="0"/>
              </a:rPr>
              <a:t>ad interpretare se stesso, la propria esperienza e ad intravedere un possibile senso</a:t>
            </a:r>
            <a:r>
              <a:rPr lang="it-IT" sz="2400" dirty="0">
                <a:effectLst/>
                <a:latin typeface="Calibri" panose="020F0502020204030204" pitchFamily="34" charset="0"/>
                <a:ea typeface="Calibri" panose="020F0502020204030204" pitchFamily="34" charset="0"/>
                <a:cs typeface="Times New Roman" panose="02020603050405020304" pitchFamily="18" charset="0"/>
              </a:rPr>
              <a:t> religioso salvifico</a:t>
            </a:r>
            <a:r>
              <a:rPr lang="it-IT" sz="2400" dirty="0">
                <a:effectLst/>
                <a:latin typeface="Calibri" panose="020F0502020204030204" pitchFamily="34" charset="0"/>
                <a:ea typeface="Calibri" panose="020F0502020204030204" pitchFamily="34" charset="0"/>
                <a:cs typeface="Calibri" panose="020F0502020204030204" pitchFamily="34" charset="0"/>
              </a:rPr>
              <a:t>».</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it-IT" sz="1800" dirty="0">
                <a:latin typeface="Calibri" panose="020F0502020204030204" pitchFamily="34" charset="0"/>
                <a:ea typeface="Calibri" panose="020F0502020204030204" pitchFamily="34" charset="0"/>
                <a:cs typeface="Times New Roman" panose="02020603050405020304" pitchFamily="18" charset="0"/>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C. CARNEVALE.,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Come in uno specchio. Il linguaggio biblico-simbolico e la comprensione ermeneutica</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Rubrica di Formazione “Linguaggio vivo nell’IRC”, L’Ora di Religione, LDC, Torino 2021-2022, n. 6)</a:t>
            </a:r>
          </a:p>
        </p:txBody>
      </p:sp>
    </p:spTree>
    <p:extLst>
      <p:ext uri="{BB962C8B-B14F-4D97-AF65-F5344CB8AC3E}">
        <p14:creationId xmlns:p14="http://schemas.microsoft.com/office/powerpoint/2010/main" val="297384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L’accesso al simbolo?</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919480" y="1690688"/>
            <a:ext cx="10515600" cy="4351338"/>
          </a:xfrm>
        </p:spPr>
        <p:txBody>
          <a:bodyPr>
            <a:normAutofit/>
          </a:bodyPr>
          <a:lstStyle/>
          <a:p>
            <a:r>
              <a:rPr lang="it-IT" sz="2400" dirty="0"/>
              <a:t>Naturalmente, </a:t>
            </a:r>
            <a:r>
              <a:rPr lang="it-IT" sz="2400" b="1" dirty="0"/>
              <a:t>il senso “religioso salvifico” che il ragazzo può cogliere, non interessa necessariamente un suo coinvolgimento di fede</a:t>
            </a:r>
            <a:r>
              <a:rPr lang="it-IT" sz="2400" dirty="0"/>
              <a:t>, data la natura scolastica dell’IRC.</a:t>
            </a:r>
          </a:p>
          <a:p>
            <a:r>
              <a:rPr lang="it-IT" sz="2400" dirty="0"/>
              <a:t>Esso diviene semplicemente </a:t>
            </a:r>
            <a:r>
              <a:rPr lang="it-IT" sz="2400" b="1" dirty="0"/>
              <a:t>risorsa di comprensione </a:t>
            </a:r>
            <a:r>
              <a:rPr lang="it-IT" sz="2400" dirty="0"/>
              <a:t>sul piano umano-esistenziale, nell’orizzonte delle finalità educative e delle competenze scolastiche attese nella scuola. </a:t>
            </a:r>
          </a:p>
          <a:p>
            <a:r>
              <a:rPr lang="it-IT" sz="2400" b="1" dirty="0"/>
              <a:t>Ciò può valere non solo per i gradi di scuola secondaria</a:t>
            </a:r>
            <a:r>
              <a:rPr lang="it-IT" sz="2400" dirty="0"/>
              <a:t>, dove l’accesso al simbolo e alla comprensione ermeneutica sembrano più appropriati, </a:t>
            </a:r>
            <a:r>
              <a:rPr lang="it-IT" sz="2400" b="1" dirty="0"/>
              <a:t>ma anche per i bambini più piccoli dell’infanzia e della primaria. </a:t>
            </a:r>
          </a:p>
          <a:p>
            <a:endParaRPr lang="it-IT" sz="2400" dirty="0"/>
          </a:p>
        </p:txBody>
      </p:sp>
    </p:spTree>
    <p:extLst>
      <p:ext uri="{BB962C8B-B14F-4D97-AF65-F5344CB8AC3E}">
        <p14:creationId xmlns:p14="http://schemas.microsoft.com/office/powerpoint/2010/main" val="350115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Esempio della paradossale concretezza</a:t>
            </a:r>
            <a:br>
              <a:rPr lang="it-IT" b="1" dirty="0">
                <a:solidFill>
                  <a:srgbClr val="FF0000"/>
                </a:solidFill>
                <a:latin typeface="+mn-lt"/>
              </a:rPr>
            </a:br>
            <a:r>
              <a:rPr lang="it-IT" b="1" dirty="0">
                <a:solidFill>
                  <a:srgbClr val="FF0000"/>
                </a:solidFill>
                <a:latin typeface="+mn-lt"/>
              </a:rPr>
              <a:t>del linguaggio simbolico </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1837373"/>
            <a:ext cx="7706360" cy="4984115"/>
          </a:xfrm>
        </p:spPr>
        <p:txBody>
          <a:bodyPr>
            <a:noAutofit/>
          </a:bodyPr>
          <a:lstStyle/>
          <a:p>
            <a:r>
              <a:rPr lang="it-IT" sz="2400" b="1" dirty="0">
                <a:effectLst/>
                <a:latin typeface="Calibri" panose="020F0502020204030204" pitchFamily="34" charset="0"/>
                <a:ea typeface="Calibri" panose="020F0502020204030204" pitchFamily="34" charset="0"/>
              </a:rPr>
              <a:t>Pensiamo ad un’antica brocca </a:t>
            </a:r>
            <a:r>
              <a:rPr lang="it-IT" sz="2400" dirty="0">
                <a:effectLst/>
                <a:latin typeface="Calibri" panose="020F0502020204030204" pitchFamily="34" charset="0"/>
                <a:ea typeface="Calibri" panose="020F0502020204030204" pitchFamily="34" charset="0"/>
              </a:rPr>
              <a:t>con il manico rotto che ha accompagnato una famiglia in molti traslochi e dalla quale hanno bevuto tanti figli da piccoli a grandi; “</a:t>
            </a:r>
            <a:r>
              <a:rPr lang="it-IT" sz="2400" b="1" dirty="0">
                <a:effectLst/>
                <a:latin typeface="Calibri" panose="020F0502020204030204" pitchFamily="34" charset="0"/>
                <a:ea typeface="Calibri" panose="020F0502020204030204" pitchFamily="34" charset="0"/>
              </a:rPr>
              <a:t>ogni volta che si beve da lei non si beve acqua. Ma la freschezza, la dolcezza, la familiarità, la storia familiare</a:t>
            </a:r>
            <a:r>
              <a:rPr lang="it-IT" sz="240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 BOFF, </a:t>
            </a:r>
            <a:r>
              <a:rPr lang="it-IT" sz="1800" i="1" dirty="0">
                <a:effectLst/>
                <a:latin typeface="Calibri" panose="020F0502020204030204" pitchFamily="34" charset="0"/>
                <a:ea typeface="Calibri" panose="020F0502020204030204" pitchFamily="34" charset="0"/>
              </a:rPr>
              <a:t>I sacramenti della vita</a:t>
            </a:r>
            <a:r>
              <a:rPr lang="it-IT" sz="1800" dirty="0">
                <a:effectLst/>
                <a:latin typeface="Calibri" panose="020F0502020204030204" pitchFamily="34" charset="0"/>
                <a:ea typeface="Calibri" panose="020F0502020204030204" pitchFamily="34" charset="0"/>
              </a:rPr>
              <a:t>, Borla, Roma 1985, 16 e </a:t>
            </a:r>
            <a:r>
              <a:rPr lang="it-IT" sz="1800" dirty="0" err="1">
                <a:effectLst/>
                <a:latin typeface="Calibri" panose="020F0502020204030204" pitchFamily="34" charset="0"/>
                <a:ea typeface="Calibri" panose="020F0502020204030204" pitchFamily="34" charset="0"/>
              </a:rPr>
              <a:t>ss</a:t>
            </a:r>
            <a:r>
              <a:rPr lang="it-IT" sz="1800" dirty="0">
                <a:effectLst/>
                <a:latin typeface="Calibri" panose="020F0502020204030204" pitchFamily="34" charset="0"/>
                <a:ea typeface="Calibri" panose="020F0502020204030204" pitchFamily="34" charset="0"/>
              </a:rPr>
              <a:t>). </a:t>
            </a:r>
            <a:r>
              <a:rPr lang="it-IT" sz="2600" dirty="0">
                <a:effectLst/>
                <a:latin typeface="Calibri" panose="020F0502020204030204" pitchFamily="34" charset="0"/>
                <a:ea typeface="Calibri" panose="020F0502020204030204" pitchFamily="34" charset="0"/>
              </a:rPr>
              <a:t> </a:t>
            </a:r>
          </a:p>
          <a:p>
            <a:r>
              <a:rPr lang="it-IT" sz="2600" b="1" dirty="0">
                <a:effectLst/>
                <a:latin typeface="Calibri" panose="020F0502020204030204" pitchFamily="34" charset="0"/>
                <a:ea typeface="Calibri" panose="020F0502020204030204" pitchFamily="34" charset="0"/>
              </a:rPr>
              <a:t>L’IRC può proporre “…tante piccole storie come questa, coagulate in un oggetto che diventa portatore di una realtà </a:t>
            </a:r>
            <a:r>
              <a:rPr lang="it-IT" sz="2600" b="1" i="1" dirty="0">
                <a:effectLst/>
                <a:latin typeface="Calibri" panose="020F0502020204030204" pitchFamily="34" charset="0"/>
                <a:ea typeface="Calibri" panose="020F0502020204030204" pitchFamily="34" charset="0"/>
              </a:rPr>
              <a:t>altra</a:t>
            </a:r>
            <a:r>
              <a:rPr lang="it-IT" sz="2600" b="1"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(F. FELIZIANI KANNHEISER, </a:t>
            </a:r>
            <a:r>
              <a:rPr lang="it-IT" sz="1800" i="1" dirty="0">
                <a:effectLst/>
                <a:latin typeface="Calibri" panose="020F0502020204030204" pitchFamily="34" charset="0"/>
                <a:ea typeface="Calibri" panose="020F0502020204030204" pitchFamily="34" charset="0"/>
              </a:rPr>
              <a:t>Io sono una pianta fiorita. Il simbolo nell’IRC. Percorsi didattici per la scuola dall’infanzia alla secondaria</a:t>
            </a:r>
            <a:r>
              <a:rPr lang="it-IT" sz="1800" dirty="0">
                <a:effectLst/>
                <a:latin typeface="Calibri" panose="020F0502020204030204" pitchFamily="34" charset="0"/>
                <a:ea typeface="Calibri" panose="020F0502020204030204" pitchFamily="34" charset="0"/>
              </a:rPr>
              <a:t>, EDB, Bologna 2011). </a:t>
            </a:r>
          </a:p>
          <a:p>
            <a:r>
              <a:rPr lang="it-IT" sz="2600" b="1" dirty="0">
                <a:effectLst/>
                <a:latin typeface="Calibri" panose="020F0502020204030204" pitchFamily="34" charset="0"/>
                <a:ea typeface="Calibri" panose="020F0502020204030204" pitchFamily="34" charset="0"/>
              </a:rPr>
              <a:t>Da un oggetto concreto, tangibile, si passa a gustare i valori umani, spirituali, religiosi…</a:t>
            </a:r>
            <a:endParaRPr lang="it-IT" sz="3900" b="1" dirty="0"/>
          </a:p>
        </p:txBody>
      </p:sp>
      <p:pic>
        <p:nvPicPr>
          <p:cNvPr id="14340" name="Picture 4" descr="Jarra rota blanca vieja foto de archivo. Imagen de rotura - 92415086">
            <a:extLst>
              <a:ext uri="{FF2B5EF4-FFF2-40B4-BE49-F238E27FC236}">
                <a16:creationId xmlns:a16="http://schemas.microsoft.com/office/drawing/2014/main" id="{25367E27-3DAA-1A68-3713-03E2BAFD96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66" t="23792" r="23112" b="4791"/>
          <a:stretch/>
        </p:blipFill>
        <p:spPr bwMode="auto">
          <a:xfrm>
            <a:off x="8778240" y="1595120"/>
            <a:ext cx="2936240" cy="48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r>
              <a:rPr lang="it-IT" b="1" dirty="0">
                <a:solidFill>
                  <a:srgbClr val="FF0000"/>
                </a:solidFill>
                <a:latin typeface="+mn-lt"/>
              </a:rPr>
              <a:t>In sintonia con il Corso Nazionale</a:t>
            </a:r>
            <a:br>
              <a:rPr lang="it-IT" b="1" dirty="0">
                <a:solidFill>
                  <a:srgbClr val="FF0000"/>
                </a:solidFill>
                <a:latin typeface="+mn-lt"/>
              </a:rPr>
            </a:br>
            <a:r>
              <a:rPr lang="it-IT" b="1" dirty="0">
                <a:solidFill>
                  <a:srgbClr val="FF0000"/>
                </a:solidFill>
                <a:latin typeface="+mn-lt"/>
              </a:rPr>
              <a:t>per l’IRC della CEI del 2021</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2323465"/>
            <a:ext cx="8224520" cy="4351338"/>
          </a:xfrm>
        </p:spPr>
        <p:txBody>
          <a:bodyPr>
            <a:normAutofit/>
          </a:bodyPr>
          <a:lstStyle/>
          <a:p>
            <a:r>
              <a:rPr lang="it-IT" sz="2400" dirty="0"/>
              <a:t>abbiamo ritenuto di prendere come </a:t>
            </a:r>
            <a:r>
              <a:rPr lang="it-IT" sz="2400" b="1" dirty="0"/>
              <a:t>oggetto specifico della nostra esperienza laboratoriale un libro biblico profetico, il </a:t>
            </a:r>
            <a:r>
              <a:rPr lang="it-IT" sz="2400" b="1" dirty="0">
                <a:solidFill>
                  <a:srgbClr val="FF0000"/>
                </a:solidFill>
              </a:rPr>
              <a:t>Libro di Giona </a:t>
            </a:r>
          </a:p>
          <a:p>
            <a:r>
              <a:rPr lang="it-IT" sz="2400" dirty="0"/>
              <a:t>ripreso e citato anche nel Nuovo Testamento</a:t>
            </a:r>
          </a:p>
          <a:p>
            <a:r>
              <a:rPr lang="it-IT" sz="2400" dirty="0"/>
              <a:t>a volte poco usato nella scuola e nell’IRC</a:t>
            </a:r>
          </a:p>
          <a:p>
            <a:r>
              <a:rPr lang="it-IT" sz="2400" dirty="0"/>
              <a:t>ma invece </a:t>
            </a:r>
            <a:r>
              <a:rPr lang="it-IT" sz="2400" b="1" dirty="0"/>
              <a:t>ricco di particolari esperienze umane </a:t>
            </a:r>
            <a:endParaRPr lang="it-IT" sz="2400" dirty="0"/>
          </a:p>
          <a:p>
            <a:r>
              <a:rPr lang="it-IT" sz="2400" dirty="0"/>
              <a:t>che possono divenire un contributo non indifferente nell’</a:t>
            </a:r>
            <a:r>
              <a:rPr lang="it-IT" sz="2400" b="1" dirty="0"/>
              <a:t>interpretazione di situazioni di vita </a:t>
            </a:r>
            <a:r>
              <a:rPr lang="it-IT" sz="2400" dirty="0"/>
              <a:t>dei nostri alunni e studenti</a:t>
            </a:r>
          </a:p>
        </p:txBody>
      </p:sp>
      <p:pic>
        <p:nvPicPr>
          <p:cNvPr id="4" name="Picture 2" descr="icon-of-jonah-and-the-whale-juliet-venter (1)">
            <a:extLst>
              <a:ext uri="{FF2B5EF4-FFF2-40B4-BE49-F238E27FC236}">
                <a16:creationId xmlns:a16="http://schemas.microsoft.com/office/drawing/2014/main" id="{A3B6F7CB-536F-80A6-D0CA-58AFBA9E2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768" y="2421982"/>
            <a:ext cx="3159353" cy="317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801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38200" y="365125"/>
            <a:ext cx="10515600" cy="1958340"/>
          </a:xfrm>
        </p:spPr>
        <p:txBody>
          <a:bodyPr>
            <a:normAutofit/>
          </a:bodyPr>
          <a:lstStyle/>
          <a:p>
            <a:r>
              <a:rPr lang="it-IT" b="1" dirty="0">
                <a:solidFill>
                  <a:srgbClr val="FF0000"/>
                </a:solidFill>
                <a:latin typeface="+mn-lt"/>
              </a:rPr>
              <a:t>Il patrimonio biblico e la viva esperienza cristiano-cattolica sono mondi più che fecondi sul piano simbolico</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2323465"/>
            <a:ext cx="10515600" cy="4351338"/>
          </a:xfrm>
        </p:spPr>
        <p:txBody>
          <a:bodyPr>
            <a:normAutofit fontScale="92500"/>
          </a:bodyPr>
          <a:lstStyle/>
          <a:p>
            <a:pPr marL="0" indent="0" algn="just">
              <a:lnSpc>
                <a:spcPct val="107000"/>
              </a:lnSpc>
              <a:spcAft>
                <a:spcPts val="800"/>
              </a:spcAft>
              <a:buNone/>
            </a:pPr>
            <a:r>
              <a:rPr lang="it-IT" sz="2400" b="1" i="1" dirty="0">
                <a:effectLst/>
                <a:latin typeface="Calibri" panose="020F0502020204030204" pitchFamily="34" charset="0"/>
                <a:ea typeface="Calibri" panose="020F0502020204030204" pitchFamily="34" charset="0"/>
                <a:cs typeface="Calibri" panose="020F0502020204030204" pitchFamily="34" charset="0"/>
              </a:rPr>
              <a:t>«Il testo biblico (…), nell’esplorazione del linguaggio simbolico-religioso, può essere allora risorsa educativa per la scoperta dell’identità personale nel suo svilupparsi ma anche nel suo relazionarsi agli altri, al mondo, alle questioni di senso, a Dio</a:t>
            </a:r>
            <a:r>
              <a:rPr lang="it-IT" sz="2400" dirty="0">
                <a:effectLst/>
                <a:latin typeface="Calibri" panose="020F0502020204030204" pitchFamily="34" charset="0"/>
                <a:ea typeface="Calibri" panose="020F0502020204030204" pitchFamily="34" charset="0"/>
                <a:cs typeface="Calibri" panose="020F0502020204030204" pitchFamily="34" charset="0"/>
              </a:rPr>
              <a:t>; in questa prospettiva il testo biblico ha una valenza riflessivo-educativa per la persona in crescita e la sua comprensione può divenire non solo </a:t>
            </a:r>
            <a:r>
              <a:rPr lang="it-IT" sz="2400" b="1" i="1" dirty="0">
                <a:effectLst/>
                <a:latin typeface="Calibri" panose="020F0502020204030204" pitchFamily="34" charset="0"/>
                <a:ea typeface="Calibri" panose="020F0502020204030204" pitchFamily="34" charset="0"/>
                <a:cs typeface="Calibri" panose="020F0502020204030204" pitchFamily="34" charset="0"/>
              </a:rPr>
              <a:t>un contributo alla spiegazione della realtà, ma anche un modo per comprendere ed interpretare la propria esperienza</a:t>
            </a:r>
            <a:r>
              <a:rPr lang="it-IT" sz="2400" dirty="0">
                <a:effectLst/>
                <a:latin typeface="Calibri" panose="020F0502020204030204" pitchFamily="34" charset="0"/>
                <a:ea typeface="Calibri" panose="020F0502020204030204" pitchFamily="34" charset="0"/>
                <a:cs typeface="Calibri" panose="020F0502020204030204" pitchFamily="34" charset="0"/>
              </a:rPr>
              <a:t>. In questo modo volti, eventi, racconti diventano esperienze per ricercare modelli di vita e valori con cui confrontarsi e attraverso i quali cominciare a definire il proprio personale e libero progetto di vita e indagare il mistero in cui si è immersi»</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(C. CARNEVALE,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Insegnare religione cattolica nella scuola primaria. Un tesoro da esplorare</a:t>
            </a:r>
            <a:r>
              <a:rPr lang="it-IT" sz="1800" dirty="0">
                <a:effectLst/>
                <a:latin typeface="Calibri" panose="020F0502020204030204" pitchFamily="34" charset="0"/>
                <a:ea typeface="Calibri" panose="020F0502020204030204" pitchFamily="34" charset="0"/>
                <a:cs typeface="Times New Roman" panose="02020603050405020304" pitchFamily="18" charset="0"/>
              </a:rPr>
              <a:t>, in Rivista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Lasalliana</a:t>
            </a:r>
            <a:r>
              <a:rPr lang="it-IT" sz="1800" dirty="0">
                <a:effectLst/>
                <a:latin typeface="Calibri" panose="020F0502020204030204" pitchFamily="34" charset="0"/>
                <a:ea typeface="Calibri" panose="020F0502020204030204" pitchFamily="34" charset="0"/>
                <a:cs typeface="Times New Roman" panose="02020603050405020304" pitchFamily="18" charset="0"/>
              </a:rPr>
              <a:t>, Trimestrale di cultura e formazione pedagogica, n. 4/2021 (ottobre-dicembre 2021) – monotematico – Educazione Religiosa. Cfr. anche ID.,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La pratica didattica nell’IRC. Progettare, agire, valutare</a:t>
            </a:r>
            <a:r>
              <a:rPr lang="it-IT" sz="1800" dirty="0">
                <a:effectLst/>
                <a:latin typeface="Calibri" panose="020F0502020204030204" pitchFamily="34" charset="0"/>
                <a:ea typeface="Calibri" panose="020F0502020204030204" pitchFamily="34" charset="0"/>
                <a:cs typeface="Times New Roman" panose="02020603050405020304" pitchFamily="18" charset="0"/>
              </a:rPr>
              <a:t>, LDC-Il Capitello, Torino, 2020)</a:t>
            </a:r>
          </a:p>
          <a:p>
            <a:endParaRPr lang="it-IT" dirty="0"/>
          </a:p>
        </p:txBody>
      </p:sp>
    </p:spTree>
    <p:extLst>
      <p:ext uri="{BB962C8B-B14F-4D97-AF65-F5344CB8AC3E}">
        <p14:creationId xmlns:p14="http://schemas.microsoft.com/office/powerpoint/2010/main" val="3338267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p:txBody>
          <a:bodyPr/>
          <a:lstStyle/>
          <a:p>
            <a:pPr algn="ctr"/>
            <a:r>
              <a:rPr lang="it-IT" b="1" dirty="0">
                <a:solidFill>
                  <a:srgbClr val="FF0000"/>
                </a:solidFill>
                <a:latin typeface="+mn-lt"/>
              </a:rPr>
              <a:t>L’ARTICOLAZIONE DEI LABORATORI</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746760" y="1805305"/>
            <a:ext cx="10515600" cy="4351338"/>
          </a:xfrm>
        </p:spPr>
        <p:txBody>
          <a:bodyPr>
            <a:normAutofit/>
          </a:bodyPr>
          <a:lstStyle/>
          <a:p>
            <a:r>
              <a:rPr lang="it-IT" sz="2400" b="1" dirty="0"/>
              <a:t>per ordini di scuola</a:t>
            </a:r>
          </a:p>
          <a:p>
            <a:r>
              <a:rPr lang="it-IT" sz="2400" b="1" dirty="0">
                <a:latin typeface="Calibri" panose="020F0502020204030204" pitchFamily="34" charset="0"/>
                <a:ea typeface="Calibri" panose="020F0502020204030204" pitchFamily="34" charset="0"/>
                <a:cs typeface="Times New Roman" panose="02020603050405020304" pitchFamily="18" charset="0"/>
              </a:rPr>
              <a:t>l</a:t>
            </a:r>
            <a:r>
              <a:rPr lang="it-IT" sz="2400" b="1" dirty="0">
                <a:effectLst/>
                <a:latin typeface="Calibri" panose="020F0502020204030204" pitchFamily="34" charset="0"/>
                <a:ea typeface="Calibri" panose="020F0502020204030204" pitchFamily="34" charset="0"/>
                <a:cs typeface="Times New Roman" panose="02020603050405020304" pitchFamily="18" charset="0"/>
              </a:rPr>
              <a:t>e diverse fasi di laboratorio verranno sviluppate dagli stessi membri dei gruppi</a:t>
            </a:r>
          </a:p>
          <a:p>
            <a:r>
              <a:rPr lang="it-IT" sz="2400" dirty="0">
                <a:effectLst/>
                <a:latin typeface="Calibri" panose="020F0502020204030204" pitchFamily="34" charset="0"/>
                <a:ea typeface="Calibri" panose="020F0502020204030204" pitchFamily="34" charset="0"/>
                <a:cs typeface="Times New Roman" panose="02020603050405020304" pitchFamily="18" charset="0"/>
              </a:rPr>
              <a:t>sarà il gruppo stesso ad autoregolarsi seguendo la sequenza degli step proposta nel foglio dei laboratori che trovate in cartella</a:t>
            </a:r>
          </a:p>
          <a:p>
            <a:r>
              <a:rPr lang="it-IT" sz="2400" b="1" dirty="0">
                <a:effectLst/>
                <a:latin typeface="Calibri" panose="020F0502020204030204" pitchFamily="34" charset="0"/>
                <a:ea typeface="Calibri" panose="020F0502020204030204" pitchFamily="34" charset="0"/>
                <a:cs typeface="Times New Roman" panose="02020603050405020304" pitchFamily="18" charset="0"/>
              </a:rPr>
              <a:t>il tutor</a:t>
            </a:r>
            <a:r>
              <a:rPr lang="it-IT" sz="2400" dirty="0">
                <a:effectLst/>
                <a:latin typeface="Calibri" panose="020F0502020204030204" pitchFamily="34" charset="0"/>
                <a:ea typeface="Calibri" panose="020F0502020204030204" pitchFamily="34" charset="0"/>
                <a:cs typeface="Times New Roman" panose="02020603050405020304" pitchFamily="18" charset="0"/>
              </a:rPr>
              <a:t> semplicemente solleciterà il gruppo nel rispetto dei tempi (ogni Laboratorio dovrebbe durare circa un’ora e mezzo) e avrà cura di prendere </a:t>
            </a:r>
            <a:r>
              <a:rPr lang="it-IT" sz="2400" b="1" dirty="0">
                <a:effectLst/>
                <a:latin typeface="Calibri" panose="020F0502020204030204" pitchFamily="34" charset="0"/>
                <a:ea typeface="Calibri" panose="020F0502020204030204" pitchFamily="34" charset="0"/>
                <a:cs typeface="Times New Roman" panose="02020603050405020304" pitchFamily="18" charset="0"/>
              </a:rPr>
              <a:t>appunti condivisi per il laboratorio unitario finale</a:t>
            </a:r>
            <a:endParaRPr lang="it-IT" sz="2400" b="1" dirty="0">
              <a:latin typeface="Calibri" panose="020F0502020204030204" pitchFamily="34" charset="0"/>
              <a:ea typeface="Calibri" panose="020F0502020204030204" pitchFamily="34" charset="0"/>
              <a:cs typeface="Times New Roman" panose="02020603050405020304" pitchFamily="18" charset="0"/>
            </a:endParaRPr>
          </a:p>
          <a:p>
            <a:r>
              <a:rPr lang="it-IT" sz="2400" dirty="0">
                <a:effectLst/>
                <a:latin typeface="Calibri" panose="020F0502020204030204" pitchFamily="34" charset="0"/>
                <a:ea typeface="Calibri" panose="020F0502020204030204" pitchFamily="34" charset="0"/>
                <a:cs typeface="Times New Roman" panose="02020603050405020304" pitchFamily="18" charset="0"/>
              </a:rPr>
              <a:t>certamente la creatività avrà modo di emergere nonostante la strutturazione proposta la quale, da parte sua, è necessaria per favorire un lavoro proficuo</a:t>
            </a:r>
          </a:p>
          <a:p>
            <a:endParaRPr lang="it-IT" b="1" dirty="0"/>
          </a:p>
        </p:txBody>
      </p:sp>
    </p:spTree>
    <p:extLst>
      <p:ext uri="{BB962C8B-B14F-4D97-AF65-F5344CB8AC3E}">
        <p14:creationId xmlns:p14="http://schemas.microsoft.com/office/powerpoint/2010/main" val="183527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6C9E4-6991-44E6-B0F4-6D2BDD87604B}"/>
              </a:ext>
            </a:extLst>
          </p:cNvPr>
          <p:cNvSpPr>
            <a:spLocks noGrp="1"/>
          </p:cNvSpPr>
          <p:nvPr>
            <p:ph type="title"/>
          </p:nvPr>
        </p:nvSpPr>
        <p:spPr/>
        <p:txBody>
          <a:bodyPr/>
          <a:lstStyle/>
          <a:p>
            <a:r>
              <a:rPr lang="it-IT" b="1" dirty="0">
                <a:solidFill>
                  <a:srgbClr val="FF0000"/>
                </a:solidFill>
                <a:latin typeface="+mn-lt"/>
              </a:rPr>
              <a:t>I gruppi</a:t>
            </a:r>
          </a:p>
        </p:txBody>
      </p:sp>
      <p:sp>
        <p:nvSpPr>
          <p:cNvPr id="3" name="Segnaposto contenuto 2">
            <a:extLst>
              <a:ext uri="{FF2B5EF4-FFF2-40B4-BE49-F238E27FC236}">
                <a16:creationId xmlns:a16="http://schemas.microsoft.com/office/drawing/2014/main" id="{74EF363D-5D74-46C6-9D0E-691A21D59909}"/>
              </a:ext>
            </a:extLst>
          </p:cNvPr>
          <p:cNvSpPr>
            <a:spLocks noGrp="1"/>
          </p:cNvSpPr>
          <p:nvPr>
            <p:ph idx="1"/>
          </p:nvPr>
        </p:nvSpPr>
        <p:spPr/>
        <p:txBody>
          <a:bodyPr>
            <a:normAutofit/>
          </a:bodyPr>
          <a:lstStyle/>
          <a:p>
            <a:pPr lvl="0"/>
            <a:endParaRPr lang="it-IT" dirty="0"/>
          </a:p>
          <a:p>
            <a:pPr lvl="1"/>
            <a:r>
              <a:rPr lang="it-IT" sz="2800" dirty="0"/>
              <a:t>LABORATORIO Infanzia</a:t>
            </a:r>
          </a:p>
          <a:p>
            <a:pPr lvl="1"/>
            <a:r>
              <a:rPr lang="it-IT" sz="2800" dirty="0"/>
              <a:t>LABORATORIO Primaria</a:t>
            </a:r>
          </a:p>
          <a:p>
            <a:pPr lvl="1"/>
            <a:r>
              <a:rPr lang="it-IT" sz="2800" dirty="0"/>
              <a:t>LABORATORIO Secondaria di Primo grado</a:t>
            </a:r>
          </a:p>
          <a:p>
            <a:pPr lvl="1"/>
            <a:r>
              <a:rPr lang="it-IT" sz="2800" dirty="0"/>
              <a:t>LABORATORIO Secondaria di Secondo grado</a:t>
            </a:r>
          </a:p>
          <a:p>
            <a:endParaRPr lang="it-IT" dirty="0"/>
          </a:p>
        </p:txBody>
      </p:sp>
    </p:spTree>
    <p:extLst>
      <p:ext uri="{BB962C8B-B14F-4D97-AF65-F5344CB8AC3E}">
        <p14:creationId xmlns:p14="http://schemas.microsoft.com/office/powerpoint/2010/main" val="763639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D904B4-B720-4966-A198-91B727F56B22}"/>
              </a:ext>
            </a:extLst>
          </p:cNvPr>
          <p:cNvSpPr>
            <a:spLocks noGrp="1"/>
          </p:cNvSpPr>
          <p:nvPr>
            <p:ph type="title"/>
          </p:nvPr>
        </p:nvSpPr>
        <p:spPr/>
        <p:txBody>
          <a:bodyPr/>
          <a:lstStyle/>
          <a:p>
            <a:r>
              <a:rPr lang="it-IT" b="1" dirty="0">
                <a:solidFill>
                  <a:srgbClr val="FF0000"/>
                </a:solidFill>
                <a:latin typeface="+mn-lt"/>
              </a:rPr>
              <a:t>Tempi</a:t>
            </a:r>
          </a:p>
        </p:txBody>
      </p:sp>
      <p:sp>
        <p:nvSpPr>
          <p:cNvPr id="3" name="Segnaposto contenuto 2">
            <a:extLst>
              <a:ext uri="{FF2B5EF4-FFF2-40B4-BE49-F238E27FC236}">
                <a16:creationId xmlns:a16="http://schemas.microsoft.com/office/drawing/2014/main" id="{06087C51-8FBB-4C7A-920D-12A9F40163A4}"/>
              </a:ext>
            </a:extLst>
          </p:cNvPr>
          <p:cNvSpPr>
            <a:spLocks noGrp="1"/>
          </p:cNvSpPr>
          <p:nvPr>
            <p:ph idx="1"/>
          </p:nvPr>
        </p:nvSpPr>
        <p:spPr/>
        <p:txBody>
          <a:bodyPr>
            <a:normAutofit fontScale="85000" lnSpcReduction="20000"/>
          </a:bodyPr>
          <a:lstStyle/>
          <a:p>
            <a:pPr marL="0" lvl="0" indent="0">
              <a:buNone/>
            </a:pPr>
            <a:r>
              <a:rPr lang="it-IT" b="1" dirty="0">
                <a:solidFill>
                  <a:srgbClr val="FF0000"/>
                </a:solidFill>
              </a:rPr>
              <a:t>LUNEDÌ 12 SETTEMBRE </a:t>
            </a:r>
            <a:r>
              <a:rPr lang="it-IT" b="1" dirty="0"/>
              <a:t>- POMERIGGIO</a:t>
            </a:r>
          </a:p>
          <a:p>
            <a:r>
              <a:rPr lang="it-IT" b="1" dirty="0"/>
              <a:t>Laboratorio 1</a:t>
            </a:r>
            <a:r>
              <a:rPr lang="it-IT" dirty="0"/>
              <a:t>: ore 15.45 – 17.30 (1 ora e mezza) </a:t>
            </a:r>
          </a:p>
          <a:p>
            <a:pPr marL="0" indent="0">
              <a:buNone/>
            </a:pPr>
            <a:r>
              <a:rPr lang="it-IT" dirty="0"/>
              <a:t>	pausa  </a:t>
            </a:r>
          </a:p>
          <a:p>
            <a:r>
              <a:rPr lang="it-IT" b="1" dirty="0"/>
              <a:t>Laboratorio 2</a:t>
            </a:r>
            <a:r>
              <a:rPr lang="it-IT" dirty="0"/>
              <a:t>: ore 17.45 – 19.30 (1 ora e mezza)</a:t>
            </a:r>
          </a:p>
          <a:p>
            <a:endParaRPr lang="it-IT" dirty="0"/>
          </a:p>
          <a:p>
            <a:pPr marL="0" lvl="0" indent="0">
              <a:buNone/>
            </a:pPr>
            <a:r>
              <a:rPr lang="it-IT" b="1" dirty="0">
                <a:solidFill>
                  <a:srgbClr val="FF0000"/>
                </a:solidFill>
              </a:rPr>
              <a:t>MARTEDÌ 13 SETTEMBRE </a:t>
            </a:r>
            <a:r>
              <a:rPr lang="it-IT" b="1" dirty="0"/>
              <a:t>- MATTINA                                          </a:t>
            </a:r>
            <a:endParaRPr lang="it-IT" dirty="0"/>
          </a:p>
          <a:p>
            <a:r>
              <a:rPr lang="it-IT" b="1" dirty="0"/>
              <a:t>Laboratorio 3</a:t>
            </a:r>
            <a:r>
              <a:rPr lang="it-IT" dirty="0"/>
              <a:t>: ore 9.00 (1 ora e mezza)</a:t>
            </a:r>
          </a:p>
          <a:p>
            <a:pPr marL="0" indent="0">
              <a:buNone/>
            </a:pPr>
            <a:r>
              <a:rPr lang="it-IT" dirty="0"/>
              <a:t>	pausa</a:t>
            </a:r>
          </a:p>
          <a:p>
            <a:r>
              <a:rPr lang="it-IT" b="1" dirty="0"/>
              <a:t>Laboratorio 4</a:t>
            </a:r>
            <a:r>
              <a:rPr lang="it-IT" dirty="0"/>
              <a:t>: ore 11.00 (1 ora e mezza)</a:t>
            </a:r>
          </a:p>
          <a:p>
            <a:pPr marL="0" indent="0">
              <a:buNone/>
            </a:pPr>
            <a:r>
              <a:rPr lang="it-IT" b="1" dirty="0"/>
              <a:t>			      - POMERIGGIO</a:t>
            </a:r>
            <a:endParaRPr lang="it-IT" b="1" dirty="0">
              <a:solidFill>
                <a:srgbClr val="FF0000"/>
              </a:solidFill>
            </a:endParaRPr>
          </a:p>
          <a:p>
            <a:r>
              <a:rPr lang="it-IT" b="1" dirty="0"/>
              <a:t>Laboratorio unitario finale:</a:t>
            </a:r>
            <a:r>
              <a:rPr lang="it-IT" dirty="0"/>
              <a:t> ore 16.45 (circa 10 min. a gruppo)</a:t>
            </a:r>
          </a:p>
          <a:p>
            <a:endParaRPr lang="it-IT" dirty="0"/>
          </a:p>
        </p:txBody>
      </p:sp>
    </p:spTree>
    <p:extLst>
      <p:ext uri="{BB962C8B-B14F-4D97-AF65-F5344CB8AC3E}">
        <p14:creationId xmlns:p14="http://schemas.microsoft.com/office/powerpoint/2010/main" val="393786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756920" y="2621280"/>
            <a:ext cx="10515600" cy="1325563"/>
          </a:xfrm>
        </p:spPr>
        <p:txBody>
          <a:bodyPr>
            <a:normAutofit/>
          </a:bodyPr>
          <a:lstStyle/>
          <a:p>
            <a:pPr algn="ctr"/>
            <a:r>
              <a:rPr lang="it-IT" b="1" dirty="0">
                <a:solidFill>
                  <a:srgbClr val="FF0000"/>
                </a:solidFill>
                <a:latin typeface="+mn-lt"/>
              </a:rPr>
              <a:t>I 4 Laboratori seguono un percorso </a:t>
            </a:r>
            <a:br>
              <a:rPr lang="it-IT" b="1" dirty="0">
                <a:solidFill>
                  <a:srgbClr val="FF0000"/>
                </a:solidFill>
                <a:latin typeface="+mn-lt"/>
              </a:rPr>
            </a:br>
            <a:r>
              <a:rPr lang="it-IT" b="1" dirty="0">
                <a:solidFill>
                  <a:srgbClr val="FF0000"/>
                </a:solidFill>
                <a:latin typeface="+mn-lt"/>
              </a:rPr>
              <a:t>che si ripete nelle diverse fasi:</a:t>
            </a:r>
            <a:endParaRPr lang="it-IT" dirty="0">
              <a:solidFill>
                <a:srgbClr val="FF0000"/>
              </a:solidFill>
              <a:latin typeface="+mn-lt"/>
            </a:endParaRPr>
          </a:p>
        </p:txBody>
      </p:sp>
    </p:spTree>
    <p:extLst>
      <p:ext uri="{BB962C8B-B14F-4D97-AF65-F5344CB8AC3E}">
        <p14:creationId xmlns:p14="http://schemas.microsoft.com/office/powerpoint/2010/main" val="3091116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101600" y="124301"/>
            <a:ext cx="11988800" cy="6609397"/>
          </a:xfrm>
        </p:spPr>
        <p:txBody>
          <a:bodyPr>
            <a:noAutofit/>
          </a:bodyPr>
          <a:lstStyle/>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TITOLO</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legato all’esperienza umana prevalente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da associare al testo di Giona.</a:t>
            </a:r>
          </a:p>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SCHEMA DI ORIENTAMENTO</a:t>
            </a:r>
            <a:r>
              <a:rPr lang="it-IT"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(esperienza che il capitolo di Giona suggerisce e declinazione di possibili vissuti degli alunni/studenti secondo i diversi ordini di scuola).</a:t>
            </a:r>
          </a:p>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STEP 1</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invita alla condivisione di una particolare e comune esperienza scolastica (“Oggi in classe è successo che…”):</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 ritrovarsi a lavorare insieme partendo da una situazione già individuata.</a:t>
            </a:r>
          </a:p>
          <a:p>
            <a:pPr marL="342900" lvl="0" indent="-342900" algn="just">
              <a:lnSpc>
                <a:spcPct val="100000"/>
              </a:lnSpc>
              <a:spcBef>
                <a:spcPts val="600"/>
              </a:spcBef>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STEP 2</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propone la lettura e risonanza del testo biblico (“Che cosa </a:t>
            </a:r>
            <a:r>
              <a:rPr lang="it-IT" sz="2000" b="1" i="1" dirty="0">
                <a:effectLst/>
                <a:latin typeface="Calibri" panose="020F0502020204030204" pitchFamily="34" charset="0"/>
                <a:ea typeface="Times New Roman" panose="02020603050405020304" pitchFamily="18" charset="0"/>
                <a:cs typeface="Times New Roman" panose="02020603050405020304" pitchFamily="18" charset="0"/>
              </a:rPr>
              <a:t>mi</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dice il testo?”)</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 leggere il brano personalmente, sottolineare frasi significative in riferimento alla situazione descritta. Condividere in gruppo.</a:t>
            </a:r>
          </a:p>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STEP 3</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suggerisce di compiere </a:t>
            </a:r>
            <a:r>
              <a:rPr lang="it-IT" sz="2000" b="1" i="1" dirty="0">
                <a:effectLst/>
                <a:latin typeface="Calibri" panose="020F0502020204030204" pitchFamily="34" charset="0"/>
                <a:ea typeface="Times New Roman" panose="02020603050405020304" pitchFamily="18" charset="0"/>
                <a:cs typeface="Times New Roman" panose="02020603050405020304" pitchFamily="18" charset="0"/>
              </a:rPr>
              <a:t>insieme</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una riflessione sul testo biblico (“Che cosa </a:t>
            </a:r>
            <a:r>
              <a:rPr lang="it-IT" sz="2000" b="1" i="1" dirty="0">
                <a:effectLst/>
                <a:latin typeface="Calibri" panose="020F0502020204030204" pitchFamily="34" charset="0"/>
                <a:ea typeface="Times New Roman" panose="02020603050405020304" pitchFamily="18" charset="0"/>
                <a:cs typeface="Times New Roman" panose="02020603050405020304" pitchFamily="18" charset="0"/>
              </a:rPr>
              <a:t>ci</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dice il testo?”).</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 Ci viene proposto uno “stimolo di interpretazione” del brano che può diventare un punto di partenza per la riflessione condivisa su come questo capitolo può aiutarci a trattare con i nostri alunni/studenti l’esperienza di vita, la domanda di senso, emozioni e sentimenti oggetto del laboratorio.</a:t>
            </a:r>
          </a:p>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STEP 4</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 spinge alla ricaduta didattica delle nostre riflessioni: ci chiede, cioè, di esplicitare un percorso per rendere quel testo significativo per i nostri alunni (“Quale senso per l’alunno oggi?”)</a:t>
            </a:r>
            <a:r>
              <a:rPr lang="it-IT" sz="2000" dirty="0">
                <a:latin typeface="Calibri" panose="020F0502020204030204" pitchFamily="34" charset="0"/>
                <a:ea typeface="Times New Roman" panose="02020603050405020304" pitchFamily="18" charset="0"/>
                <a:cs typeface="Times New Roman" panose="02020603050405020304" pitchFamily="18" charset="0"/>
              </a:rPr>
              <a:t> p</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er favorire negli alunni la presa di coscienza di come quel capitolo del libro di Giona (un testo che potrebbe apparire molto lontano dalla loro esperienza) può invece risultare molto utile per aiutarli a capire e comprendere molte dei loro vissuti (ermeneutica della vita). </a:t>
            </a:r>
          </a:p>
          <a:p>
            <a:pPr marL="342900" lvl="0" indent="-342900" algn="just">
              <a:buFont typeface="Symbol" panose="05050102010706020507" pitchFamily="18" charset="2"/>
              <a:buChar char=""/>
            </a:pPr>
            <a:r>
              <a:rPr lang="it-IT"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COMPITO FINALE DI CIASCUN LABORATORIO</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 sarà dunque la costruzione di un </a:t>
            </a:r>
            <a:r>
              <a:rPr lang="it-IT" sz="2000" b="1" dirty="0">
                <a:effectLst/>
                <a:latin typeface="Calibri" panose="020F0502020204030204" pitchFamily="34" charset="0"/>
                <a:ea typeface="Times New Roman" panose="02020603050405020304" pitchFamily="18" charset="0"/>
                <a:cs typeface="Times New Roman" panose="02020603050405020304" pitchFamily="18" charset="0"/>
              </a:rPr>
              <a:t>testo a valenza ermeneutico-esistenziale (“Come suscitare una domanda di senso significativa per l’alunno?”, “Come riproporre oggi l’esperienza di Giona in senso educativo?”)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che si presenterà come una sequenza didattica, una traccia di lavoro oppure la consegna di un compito di apprendimento, per rendere consapevoli gli alunni/studenti della possibile risposta di senso che il testo di Giona può suggerire in riferimento all’esperienza individuata.</a:t>
            </a:r>
          </a:p>
        </p:txBody>
      </p:sp>
    </p:spTree>
    <p:extLst>
      <p:ext uri="{BB962C8B-B14F-4D97-AF65-F5344CB8AC3E}">
        <p14:creationId xmlns:p14="http://schemas.microsoft.com/office/powerpoint/2010/main" val="91839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38200" y="100965"/>
            <a:ext cx="10515600" cy="1325563"/>
          </a:xfrm>
        </p:spPr>
        <p:txBody>
          <a:bodyPr/>
          <a:lstStyle/>
          <a:p>
            <a:r>
              <a:rPr lang="it-IT" b="1" dirty="0">
                <a:solidFill>
                  <a:srgbClr val="FF0000"/>
                </a:solidFill>
                <a:latin typeface="+mn-lt"/>
              </a:rPr>
              <a:t>Laboratorio unitario finale </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1426528"/>
            <a:ext cx="10515600" cy="5089843"/>
          </a:xfrm>
        </p:spPr>
        <p:txBody>
          <a:bodyPr>
            <a:normAutofit fontScale="92500" lnSpcReduction="20000"/>
          </a:bodyPr>
          <a:lstStyle/>
          <a:p>
            <a:pPr algn="just">
              <a:lnSpc>
                <a:spcPct val="107000"/>
              </a:lnSpc>
              <a:spcAft>
                <a:spcPts val="800"/>
              </a:spcAft>
            </a:pPr>
            <a:r>
              <a:rPr lang="it-IT" sz="2600" dirty="0">
                <a:effectLst/>
                <a:latin typeface="Calibri" panose="020F0502020204030204" pitchFamily="34" charset="0"/>
                <a:ea typeface="Calibri" panose="020F0502020204030204" pitchFamily="34" charset="0"/>
                <a:cs typeface="Times New Roman" panose="02020603050405020304" pitchFamily="18" charset="0"/>
              </a:rPr>
              <a:t>Nel pomeriggio del martedì, ogni gruppo sarà chiamato a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presentare due esempi di</a:t>
            </a:r>
            <a:r>
              <a:rPr lang="it-IT" sz="2600" dirty="0">
                <a:effectLst/>
                <a:latin typeface="Calibri" panose="020F0502020204030204" pitchFamily="34" charset="0"/>
                <a:ea typeface="Calibri" panose="020F0502020204030204" pitchFamily="34" charset="0"/>
                <a:cs typeface="Times New Roman" panose="02020603050405020304" pitchFamily="18" charset="0"/>
              </a:rPr>
              <a:t>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testo a valenza ermeneutico-esistenziale</a:t>
            </a:r>
            <a:r>
              <a:rPr lang="it-IT" sz="2600" dirty="0">
                <a:effectLst/>
                <a:latin typeface="Calibri" panose="020F0502020204030204" pitchFamily="34" charset="0"/>
                <a:ea typeface="Calibri" panose="020F0502020204030204" pitchFamily="34" charset="0"/>
                <a:cs typeface="Times New Roman" panose="02020603050405020304" pitchFamily="18" charset="0"/>
              </a:rPr>
              <a:t>,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due delle 4 sequenze didattiche ideate, quelle che il gruppo riterrà più significative </a:t>
            </a:r>
            <a:r>
              <a:rPr lang="it-IT" sz="2600" dirty="0">
                <a:effectLst/>
                <a:latin typeface="Calibri" panose="020F0502020204030204" pitchFamily="34" charset="0"/>
                <a:ea typeface="Calibri" panose="020F0502020204030204" pitchFamily="34" charset="0"/>
                <a:cs typeface="Times New Roman" panose="02020603050405020304" pitchFamily="18" charset="0"/>
              </a:rPr>
              <a:t>da rilanciare in assemblea finale (tempo massimo 10 minuti per gruppo) nelle modalità che riterrà più opportune.</a:t>
            </a:r>
          </a:p>
          <a:p>
            <a:pPr algn="just">
              <a:lnSpc>
                <a:spcPct val="107000"/>
              </a:lnSpc>
              <a:spcAft>
                <a:spcPts val="800"/>
              </a:spcAft>
            </a:pPr>
            <a:r>
              <a:rPr lang="it-IT" sz="2600" dirty="0">
                <a:effectLst/>
                <a:latin typeface="Calibri" panose="020F0502020204030204" pitchFamily="34" charset="0"/>
                <a:ea typeface="Calibri" panose="020F0502020204030204" pitchFamily="34" charset="0"/>
                <a:cs typeface="Times New Roman" panose="02020603050405020304" pitchFamily="18" charset="0"/>
              </a:rPr>
              <a:t>Resta inteso che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il tutor del gruppo </a:t>
            </a:r>
            <a:r>
              <a:rPr lang="it-IT" sz="2600" dirty="0">
                <a:effectLst/>
                <a:latin typeface="Calibri" panose="020F0502020204030204" pitchFamily="34" charset="0"/>
                <a:ea typeface="Calibri" panose="020F0502020204030204" pitchFamily="34" charset="0"/>
                <a:cs typeface="Times New Roman" panose="02020603050405020304" pitchFamily="18" charset="0"/>
              </a:rPr>
              <a:t>si preoccuperà, anche in seguito al Corso, di inviare all’Ufficio Regionale, per la condivisione con tutti,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una redazione digitale del lavoro svolto nei laboratori</a:t>
            </a:r>
            <a:r>
              <a:rPr lang="it-IT" sz="2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it-IT" sz="2600" dirty="0">
                <a:effectLst/>
                <a:latin typeface="Calibri" panose="020F0502020204030204" pitchFamily="34" charset="0"/>
                <a:ea typeface="Calibri" panose="020F0502020204030204" pitchFamily="34" charset="0"/>
                <a:cs typeface="Times New Roman" panose="02020603050405020304" pitchFamily="18" charset="0"/>
              </a:rPr>
              <a:t>Ricordiamo infine che, dopo le giornate di Loreto, potrete svolgere </a:t>
            </a:r>
            <a:r>
              <a:rPr lang="it-IT" sz="26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 lavoro personale di rielaborazione e concretizzazione delle esperienze formative vissute durante il Corso</a:t>
            </a:r>
            <a:r>
              <a:rPr lang="it-IT" sz="2600" dirty="0">
                <a:effectLst/>
                <a:latin typeface="Calibri" panose="020F0502020204030204" pitchFamily="34" charset="0"/>
                <a:ea typeface="Calibri" panose="020F0502020204030204" pitchFamily="34" charset="0"/>
                <a:cs typeface="Times New Roman" panose="02020603050405020304" pitchFamily="18" charset="0"/>
              </a:rPr>
              <a:t>, da inviare sempre al Direttore del corso entro i 40 giorni successivi, per poter avere una ulteriore certificazione che attesterà </a:t>
            </a:r>
            <a:r>
              <a:rPr lang="it-IT" sz="2600" b="1" dirty="0">
                <a:effectLst/>
                <a:latin typeface="Calibri" panose="020F0502020204030204" pitchFamily="34" charset="0"/>
                <a:ea typeface="Calibri" panose="020F0502020204030204" pitchFamily="34" charset="0"/>
                <a:cs typeface="Times New Roman" panose="02020603050405020304" pitchFamily="18" charset="0"/>
              </a:rPr>
              <a:t>l’integrazione di 7 ore,</a:t>
            </a:r>
            <a:r>
              <a:rPr lang="it-IT" sz="2600" dirty="0">
                <a:effectLst/>
                <a:latin typeface="Calibri" panose="020F0502020204030204" pitchFamily="34" charset="0"/>
                <a:ea typeface="Calibri" panose="020F0502020204030204" pitchFamily="34" charset="0"/>
                <a:cs typeface="Times New Roman" panose="02020603050405020304" pitchFamily="18" charset="0"/>
              </a:rPr>
              <a:t> così da raggiungere la quota oraria indicativa prevista dal Piano Nazionale di Formazione per ciascuna Unità Formativa (circa 25 ore).</a:t>
            </a:r>
          </a:p>
        </p:txBody>
      </p:sp>
    </p:spTree>
    <p:extLst>
      <p:ext uri="{BB962C8B-B14F-4D97-AF65-F5344CB8AC3E}">
        <p14:creationId xmlns:p14="http://schemas.microsoft.com/office/powerpoint/2010/main" val="246344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3">
            <a:extLst>
              <a:ext uri="{FF2B5EF4-FFF2-40B4-BE49-F238E27FC236}">
                <a16:creationId xmlns:a16="http://schemas.microsoft.com/office/drawing/2014/main" id="{5A47F708-A704-3394-A3C5-5A752D0DEE15}"/>
              </a:ext>
            </a:extLst>
          </p:cNvPr>
          <p:cNvPicPr>
            <a:picLocks/>
          </p:cNvPicPr>
          <p:nvPr/>
        </p:nvPicPr>
        <p:blipFill>
          <a:blip r:embed="rId2"/>
          <a:stretch>
            <a:fillRect/>
          </a:stretch>
        </p:blipFill>
        <p:spPr>
          <a:xfrm>
            <a:off x="0" y="-71120"/>
            <a:ext cx="12303760" cy="7040880"/>
          </a:xfrm>
          <a:prstGeom prst="rect">
            <a:avLst/>
          </a:prstGeom>
        </p:spPr>
      </p:pic>
      <p:sp>
        <p:nvSpPr>
          <p:cNvPr id="9" name="Segnaposto contenuto 2">
            <a:extLst>
              <a:ext uri="{FF2B5EF4-FFF2-40B4-BE49-F238E27FC236}">
                <a16:creationId xmlns:a16="http://schemas.microsoft.com/office/drawing/2014/main" id="{E5F8F5D6-F007-874C-96A5-328A0909BFCE}"/>
              </a:ext>
            </a:extLst>
          </p:cNvPr>
          <p:cNvSpPr>
            <a:spLocks noGrp="1"/>
          </p:cNvSpPr>
          <p:nvPr>
            <p:ph idx="1"/>
          </p:nvPr>
        </p:nvSpPr>
        <p:spPr>
          <a:xfrm>
            <a:off x="4018280" y="2336085"/>
            <a:ext cx="8092440" cy="2449275"/>
          </a:xfrm>
        </p:spPr>
        <p:txBody>
          <a:bodyPr>
            <a:noAutofit/>
          </a:bodyPr>
          <a:lstStyle/>
          <a:p>
            <a:pPr marL="0" indent="0">
              <a:buNone/>
            </a:pPr>
            <a:r>
              <a:rPr lang="it-IT" sz="3200" b="1" dirty="0">
                <a:solidFill>
                  <a:schemeClr val="bg1"/>
                </a:solidFill>
              </a:rPr>
              <a:t>Auguro a tutti in un’appassionante investigazione del testo biblico sul piano simbolico/ermeneutico-esistenziale … che apra a significati inaspettati per la vita umana aperta al senso religioso!</a:t>
            </a:r>
          </a:p>
        </p:txBody>
      </p:sp>
      <p:sp>
        <p:nvSpPr>
          <p:cNvPr id="11" name="CasellaDiTesto 10">
            <a:extLst>
              <a:ext uri="{FF2B5EF4-FFF2-40B4-BE49-F238E27FC236}">
                <a16:creationId xmlns:a16="http://schemas.microsoft.com/office/drawing/2014/main" id="{7863DB8E-5E04-3C0C-3A46-3295FE1B8BA4}"/>
              </a:ext>
            </a:extLst>
          </p:cNvPr>
          <p:cNvSpPr txBox="1"/>
          <p:nvPr/>
        </p:nvSpPr>
        <p:spPr>
          <a:xfrm>
            <a:off x="162560" y="88005"/>
            <a:ext cx="6151880" cy="1403205"/>
          </a:xfrm>
          <a:prstGeom prst="rect">
            <a:avLst/>
          </a:prstGeom>
          <a:noFill/>
        </p:spPr>
        <p:txBody>
          <a:bodyPr wrap="square">
            <a:spAutoFit/>
          </a:bodyPr>
          <a:lstStyle/>
          <a:p>
            <a:pPr algn="just">
              <a:lnSpc>
                <a:spcPct val="107000"/>
              </a:lnSpc>
              <a:spcAft>
                <a:spcPts val="800"/>
              </a:spcAft>
            </a:pPr>
            <a:r>
              <a:rPr lang="it-IT" sz="20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“Cinque passeri non si vendono forse per due soldi? Eppure nemmeno uno di essi è dimenticato davanti a Dio… voi valete più di molti passeri!”        </a:t>
            </a:r>
          </a:p>
          <a:p>
            <a:pPr algn="just">
              <a:lnSpc>
                <a:spcPct val="107000"/>
              </a:lnSpc>
              <a:spcAft>
                <a:spcPts val="800"/>
              </a:spcAft>
            </a:pPr>
            <a:r>
              <a:rPr lang="it-IT" sz="14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(Lc 12,6-7; Mt 10,29-31)</a:t>
            </a:r>
            <a:endParaRPr lang="it-IT"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9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38200" y="267334"/>
            <a:ext cx="10845800" cy="1325563"/>
          </a:xfrm>
        </p:spPr>
        <p:txBody>
          <a:bodyPr/>
          <a:lstStyle/>
          <a:p>
            <a:r>
              <a:rPr lang="it-IT" b="1" dirty="0">
                <a:solidFill>
                  <a:srgbClr val="FF0000"/>
                </a:solidFill>
                <a:latin typeface="+mn-lt"/>
              </a:rPr>
              <a:t>Come si legge nel Progetto del nostro Corso…</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38200" y="1554480"/>
            <a:ext cx="5775960" cy="5036186"/>
          </a:xfrm>
        </p:spPr>
        <p:txBody>
          <a:bodyPr>
            <a:noAutofit/>
          </a:bodyPr>
          <a:lstStyle/>
          <a:p>
            <a:r>
              <a:rPr lang="it-IT" sz="2400" b="1" dirty="0"/>
              <a:t>l’uso dei racconti e delle esperienze di fede narrati dalla Bibbia a scuola</a:t>
            </a:r>
            <a:r>
              <a:rPr lang="it-IT" sz="2400" dirty="0"/>
              <a:t>, soprattutto durante le ore di IRC</a:t>
            </a:r>
          </a:p>
          <a:p>
            <a:r>
              <a:rPr lang="it-IT" sz="2400" b="1" dirty="0"/>
              <a:t>possono essere sorgente e sostegno </a:t>
            </a:r>
            <a:r>
              <a:rPr lang="it-IT" sz="2400" dirty="0"/>
              <a:t>per accompagnare gli alunni/studenti nella </a:t>
            </a:r>
            <a:r>
              <a:rPr lang="it-IT" sz="2400" b="1" dirty="0"/>
              <a:t>maturazione di competenze personali</a:t>
            </a:r>
          </a:p>
          <a:p>
            <a:r>
              <a:rPr lang="it-IT" sz="2400" dirty="0"/>
              <a:t>una migliore capacità di </a:t>
            </a:r>
            <a:r>
              <a:rPr lang="it-IT" sz="2400" b="1" dirty="0"/>
              <a:t>comprensione critica delle scelte e delle decisioni personali e sociali</a:t>
            </a:r>
            <a:endParaRPr lang="it-IT" sz="2400" dirty="0"/>
          </a:p>
          <a:p>
            <a:r>
              <a:rPr lang="it-IT" sz="2400" dirty="0"/>
              <a:t>occorre sostenere gli alunni/studenti nel </a:t>
            </a:r>
            <a:r>
              <a:rPr lang="it-IT" sz="2400" b="1" dirty="0"/>
              <a:t>trovare significative strade di interpretazione e di crescita nel quadro delle finalità scolastiche</a:t>
            </a:r>
            <a:endParaRPr lang="it-IT" sz="2400" dirty="0"/>
          </a:p>
        </p:txBody>
      </p:sp>
      <p:pic>
        <p:nvPicPr>
          <p:cNvPr id="10242" name="Picture 2" descr="La Bibbia CEI">
            <a:extLst>
              <a:ext uri="{FF2B5EF4-FFF2-40B4-BE49-F238E27FC236}">
                <a16:creationId xmlns:a16="http://schemas.microsoft.com/office/drawing/2014/main" id="{3E21D808-0D7D-EC0D-6482-2AB74D90B2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1" t="28254" r="5556" b="18195"/>
          <a:stretch/>
        </p:blipFill>
        <p:spPr bwMode="auto">
          <a:xfrm>
            <a:off x="6614160" y="2462848"/>
            <a:ext cx="5364480" cy="322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80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34898" y="63851"/>
            <a:ext cx="10515600" cy="1325563"/>
          </a:xfrm>
        </p:spPr>
        <p:txBody>
          <a:bodyPr/>
          <a:lstStyle/>
          <a:p>
            <a:r>
              <a:rPr lang="it-IT" b="1" dirty="0">
                <a:solidFill>
                  <a:srgbClr val="FF0000"/>
                </a:solidFill>
                <a:latin typeface="+mn-lt"/>
              </a:rPr>
              <a:t>Focus</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729996" y="1325562"/>
            <a:ext cx="10515600" cy="4557077"/>
          </a:xfrm>
        </p:spPr>
        <p:txBody>
          <a:bodyPr>
            <a:noAutofit/>
          </a:bodyPr>
          <a:lstStyle/>
          <a:p>
            <a:r>
              <a:rPr lang="it-IT" sz="2400" dirty="0"/>
              <a:t>cercheremo allora </a:t>
            </a:r>
            <a:r>
              <a:rPr lang="it-IT" sz="2400" b="1" dirty="0"/>
              <a:t>nelle 4 fasi di laboratorio</a:t>
            </a:r>
            <a:r>
              <a:rPr lang="it-IT" sz="2400" dirty="0"/>
              <a:t>, che trovate indicate nel Programma del Corso, di focalizzare i nostri lavori….</a:t>
            </a:r>
          </a:p>
          <a:p>
            <a:endParaRPr lang="it-IT" sz="2400" dirty="0"/>
          </a:p>
          <a:p>
            <a:endParaRPr lang="it-IT" sz="2400" dirty="0"/>
          </a:p>
          <a:p>
            <a:endParaRPr lang="it-IT" sz="2400" dirty="0"/>
          </a:p>
          <a:p>
            <a:endParaRPr lang="it-IT" sz="2400" dirty="0"/>
          </a:p>
          <a:p>
            <a:endParaRPr lang="it-IT" sz="2400" dirty="0"/>
          </a:p>
          <a:p>
            <a:r>
              <a:rPr lang="it-IT" sz="2400" dirty="0"/>
              <a:t>le </a:t>
            </a:r>
            <a:r>
              <a:rPr lang="it-IT" sz="2400" b="1" dirty="0"/>
              <a:t>provocazioni iniziali </a:t>
            </a:r>
            <a:r>
              <a:rPr lang="it-IT" sz="2400" dirty="0"/>
              <a:t>proposte nel foglio di lavoro ed il </a:t>
            </a:r>
            <a:r>
              <a:rPr lang="it-IT" sz="2400" b="1" dirty="0"/>
              <a:t>confronto con i 4 capitoli del Libro di Giona </a:t>
            </a:r>
            <a:r>
              <a:rPr lang="it-IT" sz="2400" dirty="0"/>
              <a:t>dovrebbero aiutarci a vivere un’autentica esperienza condivisa di </a:t>
            </a:r>
            <a:r>
              <a:rPr lang="it-IT" sz="2400" b="1" dirty="0"/>
              <a:t>elaborazione di un percorso educativo-didattico </a:t>
            </a:r>
            <a:r>
              <a:rPr lang="it-IT" sz="2400" dirty="0"/>
              <a:t>adatto ai nostri alunni, secondo il grado/tipo di scuola</a:t>
            </a:r>
          </a:p>
        </p:txBody>
      </p:sp>
      <p:sp>
        <p:nvSpPr>
          <p:cNvPr id="4" name="Rettangolo con angoli arrotondati 3">
            <a:extLst>
              <a:ext uri="{FF2B5EF4-FFF2-40B4-BE49-F238E27FC236}">
                <a16:creationId xmlns:a16="http://schemas.microsoft.com/office/drawing/2014/main" id="{5DB19EB3-A687-DB55-D577-4BA4279F4730}"/>
              </a:ext>
            </a:extLst>
          </p:cNvPr>
          <p:cNvSpPr/>
          <p:nvPr/>
        </p:nvSpPr>
        <p:spPr>
          <a:xfrm>
            <a:off x="834898" y="2357120"/>
            <a:ext cx="4439920" cy="181864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a:t>… a partire </a:t>
            </a:r>
            <a:r>
              <a:rPr lang="it-IT" sz="2400" dirty="0"/>
              <a:t>da esempi di </a:t>
            </a:r>
          </a:p>
          <a:p>
            <a:pPr algn="ctr"/>
            <a:r>
              <a:rPr lang="it-IT" sz="2400" b="1" dirty="0"/>
              <a:t>vissuti/esperienza diretta dei nostri bambini e ragazzi </a:t>
            </a:r>
          </a:p>
          <a:p>
            <a:pPr algn="ctr"/>
            <a:r>
              <a:rPr lang="it-IT" sz="2400" dirty="0"/>
              <a:t>a scuola</a:t>
            </a:r>
          </a:p>
        </p:txBody>
      </p:sp>
      <p:sp>
        <p:nvSpPr>
          <p:cNvPr id="5" name="Rettangolo con angoli arrotondati 4">
            <a:extLst>
              <a:ext uri="{FF2B5EF4-FFF2-40B4-BE49-F238E27FC236}">
                <a16:creationId xmlns:a16="http://schemas.microsoft.com/office/drawing/2014/main" id="{A571A56E-B7F2-4B91-5210-1F533B501C72}"/>
              </a:ext>
            </a:extLst>
          </p:cNvPr>
          <p:cNvSpPr/>
          <p:nvPr/>
        </p:nvSpPr>
        <p:spPr>
          <a:xfrm>
            <a:off x="6490970" y="2509520"/>
            <a:ext cx="4561840" cy="151384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400" b="1" dirty="0"/>
              <a:t>confronto, di volta in volta, con un capitolo del Libro di Giona</a:t>
            </a:r>
            <a:endParaRPr lang="it-IT" sz="2400" dirty="0"/>
          </a:p>
        </p:txBody>
      </p:sp>
      <p:sp>
        <p:nvSpPr>
          <p:cNvPr id="6" name="Freccia bidirezionale orizzontale 5">
            <a:extLst>
              <a:ext uri="{FF2B5EF4-FFF2-40B4-BE49-F238E27FC236}">
                <a16:creationId xmlns:a16="http://schemas.microsoft.com/office/drawing/2014/main" id="{31E02351-23BE-F9F2-AEB8-99AFF37B42BE}"/>
              </a:ext>
            </a:extLst>
          </p:cNvPr>
          <p:cNvSpPr/>
          <p:nvPr/>
        </p:nvSpPr>
        <p:spPr>
          <a:xfrm>
            <a:off x="5274818" y="306232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8677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38200" y="365125"/>
            <a:ext cx="10774680" cy="1748155"/>
          </a:xfrm>
        </p:spPr>
        <p:txBody>
          <a:bodyPr>
            <a:normAutofit fontScale="90000"/>
          </a:bodyPr>
          <a:lstStyle/>
          <a:p>
            <a:r>
              <a:rPr lang="it-IT" b="1" dirty="0">
                <a:solidFill>
                  <a:srgbClr val="FF0000"/>
                </a:solidFill>
                <a:latin typeface="+mn-lt"/>
              </a:rPr>
              <a:t>Ricollocare il tema biblico come uno dei contenuti centrali a scuola e nell’IRC … </a:t>
            </a:r>
            <a:br>
              <a:rPr lang="it-IT" b="1" dirty="0">
                <a:solidFill>
                  <a:srgbClr val="FF0000"/>
                </a:solidFill>
                <a:latin typeface="+mn-lt"/>
              </a:rPr>
            </a:b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990600" y="2050056"/>
            <a:ext cx="5562600" cy="4246245"/>
          </a:xfrm>
        </p:spPr>
        <p:txBody>
          <a:bodyPr>
            <a:noAutofit/>
          </a:bodyPr>
          <a:lstStyle/>
          <a:p>
            <a:r>
              <a:rPr lang="it-IT" sz="2400" dirty="0"/>
              <a:t>implica un “lavoro” sul testo</a:t>
            </a:r>
          </a:p>
          <a:p>
            <a:r>
              <a:rPr lang="it-IT" sz="2400" dirty="0"/>
              <a:t>non solo di tipo </a:t>
            </a:r>
            <a:r>
              <a:rPr lang="it-IT" sz="2400" b="1" dirty="0"/>
              <a:t>letterario ed esegetico</a:t>
            </a:r>
            <a:r>
              <a:rPr lang="it-IT" sz="2400" dirty="0"/>
              <a:t> (in una dimensione storico-critica), essenziale per una sua efficace collocazione temporale, culturale e sociale, e importante per una prima comprensione corretta del testo…</a:t>
            </a:r>
          </a:p>
          <a:p>
            <a:r>
              <a:rPr lang="it-IT" sz="2400" dirty="0"/>
              <a:t>ma anche di tipo </a:t>
            </a:r>
            <a:r>
              <a:rPr lang="it-IT" sz="2400" b="1" dirty="0"/>
              <a:t>simbolico ed ermeneutico-esistenziale</a:t>
            </a:r>
            <a:r>
              <a:rPr lang="it-IT" sz="2400" dirty="0"/>
              <a:t>, che apra a sfere di senso utili ad ampliare i </a:t>
            </a:r>
            <a:r>
              <a:rPr lang="it-IT" sz="2400" b="1" dirty="0"/>
              <a:t>criteri interpretativi della realtà e della vita umana</a:t>
            </a:r>
          </a:p>
        </p:txBody>
      </p:sp>
      <p:pic>
        <p:nvPicPr>
          <p:cNvPr id="4" name="Immagine 3" descr="lo specchio: il riflesso del sè">
            <a:extLst>
              <a:ext uri="{FF2B5EF4-FFF2-40B4-BE49-F238E27FC236}">
                <a16:creationId xmlns:a16="http://schemas.microsoft.com/office/drawing/2014/main" id="{6F70BB50-E763-064C-9A09-EBFDC9A807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7720" y="2402758"/>
            <a:ext cx="4043680" cy="3540839"/>
          </a:xfrm>
          <a:prstGeom prst="rect">
            <a:avLst/>
          </a:prstGeom>
          <a:noFill/>
          <a:ln>
            <a:noFill/>
          </a:ln>
        </p:spPr>
      </p:pic>
    </p:spTree>
    <p:extLst>
      <p:ext uri="{BB962C8B-B14F-4D97-AF65-F5344CB8AC3E}">
        <p14:creationId xmlns:p14="http://schemas.microsoft.com/office/powerpoint/2010/main" val="420969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32D5A7-D982-4685-BEAF-2F09C2242242}"/>
              </a:ext>
            </a:extLst>
          </p:cNvPr>
          <p:cNvSpPr>
            <a:spLocks noGrp="1"/>
          </p:cNvSpPr>
          <p:nvPr>
            <p:ph type="title"/>
          </p:nvPr>
        </p:nvSpPr>
        <p:spPr>
          <a:xfrm>
            <a:off x="840104" y="157797"/>
            <a:ext cx="10515600" cy="1325563"/>
          </a:xfrm>
        </p:spPr>
        <p:txBody>
          <a:bodyPr/>
          <a:lstStyle/>
          <a:p>
            <a:r>
              <a:rPr lang="it-IT" b="1" dirty="0">
                <a:solidFill>
                  <a:srgbClr val="FF0000"/>
                </a:solidFill>
                <a:latin typeface="+mn-lt"/>
              </a:rPr>
              <a:t>Già in precedenti Corsi Regionali …</a:t>
            </a:r>
            <a:endParaRPr lang="it-IT" dirty="0">
              <a:solidFill>
                <a:srgbClr val="FF0000"/>
              </a:solidFill>
              <a:latin typeface="+mn-lt"/>
            </a:endParaRPr>
          </a:p>
        </p:txBody>
      </p:sp>
      <p:sp>
        <p:nvSpPr>
          <p:cNvPr id="3" name="Segnaposto contenuto 2">
            <a:extLst>
              <a:ext uri="{FF2B5EF4-FFF2-40B4-BE49-F238E27FC236}">
                <a16:creationId xmlns:a16="http://schemas.microsoft.com/office/drawing/2014/main" id="{9225EFB0-CB4F-4805-A9C7-AD8ACEA667B3}"/>
              </a:ext>
            </a:extLst>
          </p:cNvPr>
          <p:cNvSpPr>
            <a:spLocks noGrp="1"/>
          </p:cNvSpPr>
          <p:nvPr>
            <p:ph idx="1"/>
          </p:nvPr>
        </p:nvSpPr>
        <p:spPr>
          <a:xfrm>
            <a:off x="826136" y="1564640"/>
            <a:ext cx="5481320" cy="4886643"/>
          </a:xfrm>
        </p:spPr>
        <p:txBody>
          <a:bodyPr>
            <a:normAutofit/>
          </a:bodyPr>
          <a:lstStyle/>
          <a:p>
            <a:r>
              <a:rPr lang="it-IT" sz="2400" dirty="0"/>
              <a:t>2015-2016: avevamo provato a </a:t>
            </a:r>
            <a:r>
              <a:rPr lang="it-IT" sz="2400" b="1" dirty="0"/>
              <a:t>correlare testo biblico ed esperienze umane</a:t>
            </a:r>
          </a:p>
          <a:p>
            <a:r>
              <a:rPr lang="it-IT" sz="2400" dirty="0"/>
              <a:t>2017: avevamo riconosciuto </a:t>
            </a:r>
            <a:r>
              <a:rPr lang="it-IT" sz="2400" b="1" dirty="0"/>
              <a:t>l’importanza di valorizzare nell’IRC non solo un linguaggio oggettivante </a:t>
            </a:r>
            <a:r>
              <a:rPr lang="it-IT" sz="2400" dirty="0"/>
              <a:t>(descrittivo, constatativo, formale, astratto, classificatorio di fatti, eventi, personaggi…), </a:t>
            </a:r>
            <a:r>
              <a:rPr lang="it-IT" sz="2400" b="1" dirty="0"/>
              <a:t>ma anche un linguaggio non oggettivante, metaforico, simbolico</a:t>
            </a:r>
            <a:r>
              <a:rPr lang="it-IT" sz="2400" dirty="0"/>
              <a:t>, polisemico, evocativo, allusivo, relazionale-emotivo, contestuale, vicino al vissuto umano, legato alla soggettività, alla relazione, all’ordinario e al concreto…</a:t>
            </a:r>
          </a:p>
        </p:txBody>
      </p:sp>
      <p:pic>
        <p:nvPicPr>
          <p:cNvPr id="4" name="Picture 2" descr="Scudo rotondo dorato 45 cm | Shop Magic Games Party">
            <a:extLst>
              <a:ext uri="{FF2B5EF4-FFF2-40B4-BE49-F238E27FC236}">
                <a16:creationId xmlns:a16="http://schemas.microsoft.com/office/drawing/2014/main" id="{DD55A74C-FED7-ABCB-8970-A6FB02368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30" t="9444" r="9230" b="8874"/>
          <a:stretch/>
        </p:blipFill>
        <p:spPr bwMode="auto">
          <a:xfrm>
            <a:off x="7052942" y="1207616"/>
            <a:ext cx="4643120" cy="465113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A4E97BC-69A8-92D8-4008-EAD1A8872C83}"/>
              </a:ext>
            </a:extLst>
          </p:cNvPr>
          <p:cNvSpPr txBox="1"/>
          <p:nvPr/>
        </p:nvSpPr>
        <p:spPr>
          <a:xfrm>
            <a:off x="7591421" y="5940029"/>
            <a:ext cx="3764283" cy="861774"/>
          </a:xfrm>
          <a:prstGeom prst="rect">
            <a:avLst/>
          </a:prstGeom>
          <a:noFill/>
          <a:ln>
            <a:noFill/>
          </a:ln>
        </p:spPr>
        <p:txBody>
          <a:bodyPr wrap="square" rtlCol="0">
            <a:spAutoFit/>
          </a:bodyPr>
          <a:lstStyle/>
          <a:p>
            <a:pPr algn="ctr"/>
            <a:r>
              <a:rPr lang="it-IT" sz="3200" b="1" i="1" dirty="0">
                <a:solidFill>
                  <a:srgbClr val="FF0000"/>
                </a:solidFill>
              </a:rPr>
              <a:t>Signore… mio scudo</a:t>
            </a:r>
          </a:p>
          <a:p>
            <a:pPr algn="ctr"/>
            <a:r>
              <a:rPr lang="it-IT" dirty="0"/>
              <a:t>(Sal 18,3) </a:t>
            </a:r>
            <a:endParaRPr lang="it-IT" sz="2400" dirty="0"/>
          </a:p>
        </p:txBody>
      </p:sp>
    </p:spTree>
    <p:extLst>
      <p:ext uri="{BB962C8B-B14F-4D97-AF65-F5344CB8AC3E}">
        <p14:creationId xmlns:p14="http://schemas.microsoft.com/office/powerpoint/2010/main" val="24153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C09FFB7-3C9D-4A05-8833-8AE312C7AEB4}"/>
              </a:ext>
            </a:extLst>
          </p:cNvPr>
          <p:cNvSpPr>
            <a:spLocks noGrp="1" noChangeArrowheads="1"/>
          </p:cNvSpPr>
          <p:nvPr>
            <p:ph type="title"/>
          </p:nvPr>
        </p:nvSpPr>
        <p:spPr>
          <a:xfrm>
            <a:off x="979170" y="2057400"/>
            <a:ext cx="4610100" cy="2286000"/>
          </a:xfrm>
        </p:spPr>
        <p:txBody>
          <a:bodyPr/>
          <a:lstStyle/>
          <a:p>
            <a:r>
              <a:rPr lang="it-IT" altLang="it-IT" sz="4800" i="1" dirty="0">
                <a:solidFill>
                  <a:srgbClr val="FF0000"/>
                </a:solidFill>
              </a:rPr>
              <a:t>“</a:t>
            </a:r>
            <a:r>
              <a:rPr lang="it-IT" altLang="ja-JP" sz="4800" b="1" i="1" dirty="0">
                <a:solidFill>
                  <a:srgbClr val="FF0000"/>
                </a:solidFill>
                <a:ea typeface="MS PGothic" panose="020B0600070205080204" pitchFamily="34" charset="-128"/>
              </a:rPr>
              <a:t>Io sono</a:t>
            </a:r>
            <a:br>
              <a:rPr lang="it-IT" altLang="ja-JP" sz="4800" b="1" i="1" dirty="0">
                <a:solidFill>
                  <a:srgbClr val="FF0000"/>
                </a:solidFill>
                <a:ea typeface="MS PGothic" panose="020B0600070205080204" pitchFamily="34" charset="-128"/>
              </a:rPr>
            </a:br>
            <a:r>
              <a:rPr lang="it-IT" altLang="ja-JP" sz="4800" b="1" i="1" dirty="0">
                <a:solidFill>
                  <a:srgbClr val="FF0000"/>
                </a:solidFill>
                <a:ea typeface="MS PGothic" panose="020B0600070205080204" pitchFamily="34" charset="-128"/>
              </a:rPr>
              <a:t>la porta</a:t>
            </a:r>
            <a:r>
              <a:rPr lang="it-IT" altLang="ja-JP" sz="4800" i="1" dirty="0">
                <a:solidFill>
                  <a:srgbClr val="FF0000"/>
                </a:solidFill>
                <a:ea typeface="MS PGothic" panose="020B0600070205080204" pitchFamily="34" charset="-128"/>
              </a:rPr>
              <a:t>…”</a:t>
            </a:r>
            <a:br>
              <a:rPr lang="it-IT" altLang="ja-JP" sz="3600" dirty="0">
                <a:ea typeface="MS PGothic" panose="020B0600070205080204" pitchFamily="34" charset="-128"/>
              </a:rPr>
            </a:br>
            <a:br>
              <a:rPr lang="it-IT" altLang="ja-JP" sz="3600" dirty="0">
                <a:ea typeface="MS PGothic" panose="020B0600070205080204" pitchFamily="34" charset="-128"/>
              </a:rPr>
            </a:br>
            <a:r>
              <a:rPr lang="it-IT" altLang="ja-JP" sz="2400" dirty="0" err="1">
                <a:ea typeface="MS PGothic" panose="020B0600070205080204" pitchFamily="34" charset="-128"/>
              </a:rPr>
              <a:t>Gv</a:t>
            </a:r>
            <a:r>
              <a:rPr lang="it-IT" altLang="ja-JP" sz="2400" dirty="0">
                <a:ea typeface="MS PGothic" panose="020B0600070205080204" pitchFamily="34" charset="-128"/>
              </a:rPr>
              <a:t> 10, 7-9</a:t>
            </a:r>
            <a:endParaRPr lang="it-IT" altLang="it-IT" sz="2400" dirty="0"/>
          </a:p>
        </p:txBody>
      </p:sp>
      <p:pic>
        <p:nvPicPr>
          <p:cNvPr id="17413" name="Picture 5" descr="porta">
            <a:extLst>
              <a:ext uri="{FF2B5EF4-FFF2-40B4-BE49-F238E27FC236}">
                <a16:creationId xmlns:a16="http://schemas.microsoft.com/office/drawing/2014/main" id="{974A5D6E-E731-4DB3-B96B-75F366A76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4" y="0"/>
            <a:ext cx="4865687" cy="7239000"/>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1">
            <a:extLst>
              <a:ext uri="{FF2B5EF4-FFF2-40B4-BE49-F238E27FC236}">
                <a16:creationId xmlns:a16="http://schemas.microsoft.com/office/drawing/2014/main" id="{15BA0772-4EE1-4FA4-9B6C-FC34C6083E47}"/>
              </a:ext>
            </a:extLst>
          </p:cNvPr>
          <p:cNvSpPr txBox="1">
            <a:spLocks/>
          </p:cNvSpPr>
          <p:nvPr/>
        </p:nvSpPr>
        <p:spPr>
          <a:xfrm>
            <a:off x="401320" y="4057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8000" b="1" dirty="0">
                <a:solidFill>
                  <a:srgbClr val="FF0000"/>
                </a:solidFill>
                <a:latin typeface="+mn-lt"/>
              </a:rPr>
              <a:t>Gesù…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par>
                                <p:cTn id="8" presetID="10" presetClass="entr" presetSubtype="0" fill="hold" nodeType="withEffect">
                                  <p:stCondLst>
                                    <p:cond delay="0"/>
                                  </p:stCondLst>
                                  <p:childTnLst>
                                    <p:set>
                                      <p:cBhvr>
                                        <p:cTn id="9" dur="1" fill="hold">
                                          <p:stCondLst>
                                            <p:cond delay="0"/>
                                          </p:stCondLst>
                                        </p:cTn>
                                        <p:tgtEl>
                                          <p:spTgt spid="17413"/>
                                        </p:tgtEl>
                                        <p:attrNameLst>
                                          <p:attrName>style.visibility</p:attrName>
                                        </p:attrNameLst>
                                      </p:cBhvr>
                                      <p:to>
                                        <p:strVal val="visible"/>
                                      </p:to>
                                    </p:set>
                                    <p:animEffect transition="in" filter="fade">
                                      <p:cBhvr>
                                        <p:cTn id="10"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C1CBEF5-F557-4C08-8E83-1302B4A03D7E}"/>
              </a:ext>
            </a:extLst>
          </p:cNvPr>
          <p:cNvSpPr>
            <a:spLocks noGrp="1" noChangeArrowheads="1"/>
          </p:cNvSpPr>
          <p:nvPr>
            <p:ph type="title"/>
          </p:nvPr>
        </p:nvSpPr>
        <p:spPr/>
        <p:txBody>
          <a:bodyPr/>
          <a:lstStyle/>
          <a:p>
            <a:r>
              <a:rPr lang="it-IT" altLang="it-IT" i="1" dirty="0">
                <a:solidFill>
                  <a:srgbClr val="FF0000"/>
                </a:solidFill>
              </a:rPr>
              <a:t>“</a:t>
            </a:r>
            <a:r>
              <a:rPr lang="it-IT" altLang="ja-JP" b="1" i="1" dirty="0">
                <a:solidFill>
                  <a:srgbClr val="FF0000"/>
                </a:solidFill>
                <a:ea typeface="MS PGothic" panose="020B0600070205080204" pitchFamily="34" charset="-128"/>
              </a:rPr>
              <a:t>Io sono la vite, voi i tralci</a:t>
            </a:r>
            <a:r>
              <a:rPr lang="it-IT" altLang="ja-JP" i="1" dirty="0">
                <a:solidFill>
                  <a:srgbClr val="FF0000"/>
                </a:solidFill>
                <a:ea typeface="MS PGothic" panose="020B0600070205080204" pitchFamily="34" charset="-128"/>
              </a:rPr>
              <a:t>…”</a:t>
            </a:r>
            <a:r>
              <a:rPr lang="it-IT" altLang="ja-JP" sz="3200" dirty="0">
                <a:ea typeface="MS PGothic" panose="020B0600070205080204" pitchFamily="34" charset="-128"/>
              </a:rPr>
              <a:t> </a:t>
            </a:r>
            <a:r>
              <a:rPr lang="it-IT" altLang="ja-JP" sz="2400" dirty="0" err="1">
                <a:ea typeface="MS PGothic" panose="020B0600070205080204" pitchFamily="34" charset="-128"/>
              </a:rPr>
              <a:t>Gv</a:t>
            </a:r>
            <a:r>
              <a:rPr lang="it-IT" altLang="ja-JP" sz="2400" dirty="0">
                <a:ea typeface="MS PGothic" panose="020B0600070205080204" pitchFamily="34" charset="-128"/>
              </a:rPr>
              <a:t> 15, 1-5</a:t>
            </a:r>
            <a:endParaRPr lang="it-IT" altLang="it-IT" sz="2400" dirty="0"/>
          </a:p>
        </p:txBody>
      </p:sp>
      <p:pic>
        <p:nvPicPr>
          <p:cNvPr id="16389" name="Picture 5" descr="grappoli">
            <a:extLst>
              <a:ext uri="{FF2B5EF4-FFF2-40B4-BE49-F238E27FC236}">
                <a16:creationId xmlns:a16="http://schemas.microsoft.com/office/drawing/2014/main" id="{F3A6271F-121B-4D9C-A835-19B9A9D49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0876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B0A94DE-9E7A-43DD-B378-602796C54B4D}"/>
              </a:ext>
            </a:extLst>
          </p:cNvPr>
          <p:cNvSpPr>
            <a:spLocks noGrp="1" noChangeArrowheads="1"/>
          </p:cNvSpPr>
          <p:nvPr>
            <p:ph type="title"/>
          </p:nvPr>
        </p:nvSpPr>
        <p:spPr/>
        <p:txBody>
          <a:bodyPr>
            <a:normAutofit/>
          </a:bodyPr>
          <a:lstStyle/>
          <a:p>
            <a:r>
              <a:rPr lang="it-IT" altLang="it-IT" i="1" dirty="0">
                <a:solidFill>
                  <a:srgbClr val="FF0000"/>
                </a:solidFill>
              </a:rPr>
              <a:t>“</a:t>
            </a:r>
            <a:r>
              <a:rPr lang="it-IT" altLang="ja-JP" b="1" i="1" dirty="0">
                <a:solidFill>
                  <a:srgbClr val="FF0000"/>
                </a:solidFill>
                <a:ea typeface="MS PGothic" panose="020B0600070205080204" pitchFamily="34" charset="-128"/>
              </a:rPr>
              <a:t>Il regno dei cieli è simile a</a:t>
            </a:r>
            <a:r>
              <a:rPr lang="it-IT" altLang="ja-JP" i="1" dirty="0">
                <a:solidFill>
                  <a:srgbClr val="FF0000"/>
                </a:solidFill>
                <a:ea typeface="MS PGothic" panose="020B0600070205080204" pitchFamily="34" charset="-128"/>
              </a:rPr>
              <a:t>…”</a:t>
            </a:r>
            <a:endParaRPr lang="it-IT" altLang="it-IT" sz="3200" dirty="0"/>
          </a:p>
        </p:txBody>
      </p:sp>
      <p:pic>
        <p:nvPicPr>
          <p:cNvPr id="18439" name="Picture 7" descr="pastafrolla-impasto">
            <a:extLst>
              <a:ext uri="{FF2B5EF4-FFF2-40B4-BE49-F238E27FC236}">
                <a16:creationId xmlns:a16="http://schemas.microsoft.com/office/drawing/2014/main" id="{D88F2731-5332-4E91-81BF-3B0BA75FD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120" y="3266441"/>
            <a:ext cx="5029200" cy="334962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regno-dei-cieli-perla">
            <a:extLst>
              <a:ext uri="{FF2B5EF4-FFF2-40B4-BE49-F238E27FC236}">
                <a16:creationId xmlns:a16="http://schemas.microsoft.com/office/drawing/2014/main" id="{C652C279-D89B-498C-9279-4FF3035A7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080" y="1371600"/>
            <a:ext cx="4857750" cy="273685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24D07C6B-58A9-4308-8A11-23BC148940FB}"/>
              </a:ext>
            </a:extLst>
          </p:cNvPr>
          <p:cNvSpPr/>
          <p:nvPr/>
        </p:nvSpPr>
        <p:spPr>
          <a:xfrm>
            <a:off x="1978465" y="1371600"/>
            <a:ext cx="3289042" cy="461665"/>
          </a:xfrm>
          <a:prstGeom prst="rect">
            <a:avLst/>
          </a:prstGeom>
        </p:spPr>
        <p:txBody>
          <a:bodyPr wrap="none">
            <a:spAutoFit/>
          </a:bodyPr>
          <a:lstStyle/>
          <a:p>
            <a:r>
              <a:rPr lang="it-IT" sz="2400" dirty="0">
                <a:latin typeface="Calibri" panose="020F0502020204030204" pitchFamily="34" charset="0"/>
                <a:ea typeface="MS Mincho" panose="02020609040205080304" pitchFamily="49" charset="-128"/>
                <a:cs typeface="Arial" panose="020B0604020202020204" pitchFamily="34" charset="0"/>
              </a:rPr>
              <a:t>(Mt, discorso parabolico)</a:t>
            </a:r>
            <a:endParaRPr lang="it-IT" sz="24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2714</Words>
  <Application>Microsoft Office PowerPoint</Application>
  <PresentationFormat>Widescreen</PresentationFormat>
  <Paragraphs>133</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Roboto</vt:lpstr>
      <vt:lpstr>Symbol</vt:lpstr>
      <vt:lpstr>Tema di Office</vt:lpstr>
      <vt:lpstr> Il senso e l’articolazione dei Laboratori</vt:lpstr>
      <vt:lpstr>In sintonia con il Corso Nazionale per l’IRC della CEI del 2021</vt:lpstr>
      <vt:lpstr>Come si legge nel Progetto del nostro Corso…</vt:lpstr>
      <vt:lpstr>Focus</vt:lpstr>
      <vt:lpstr>Ricollocare il tema biblico come uno dei contenuti centrali a scuola e nell’IRC …  </vt:lpstr>
      <vt:lpstr>Già in precedenti Corsi Regionali …</vt:lpstr>
      <vt:lpstr>“Io sono la porta…”  Gv 10, 7-9</vt:lpstr>
      <vt:lpstr>“Io sono la vite, voi i tralci…” Gv 15, 1-5</vt:lpstr>
      <vt:lpstr>“Il regno dei cieli è simile a…”</vt:lpstr>
      <vt:lpstr>Il pane …</vt:lpstr>
      <vt:lpstr>Oggi…</vt:lpstr>
      <vt:lpstr>Il mondo contemporaneo…</vt:lpstr>
      <vt:lpstr>Presentazione standard di PowerPoint</vt:lpstr>
      <vt:lpstr>Nei nostri laboratori dunque, fondamentalmente ci chiederemo…</vt:lpstr>
      <vt:lpstr>Ricordiamoci che …</vt:lpstr>
      <vt:lpstr>Ma come “umanizzare” il linguaggio religioso dell’IRC a scuola?</vt:lpstr>
      <vt:lpstr>Linguaggio simbolico biblico  e comprensione ermeneutica</vt:lpstr>
      <vt:lpstr>L’accesso al simbolo?</vt:lpstr>
      <vt:lpstr>Esempio della paradossale concretezza del linguaggio simbolico </vt:lpstr>
      <vt:lpstr>Il patrimonio biblico e la viva esperienza cristiano-cattolica sono mondi più che fecondi sul piano simbolico</vt:lpstr>
      <vt:lpstr>L’ARTICOLAZIONE DEI LABORATORI</vt:lpstr>
      <vt:lpstr>I gruppi</vt:lpstr>
      <vt:lpstr>Tempi</vt:lpstr>
      <vt:lpstr>I 4 Laboratori seguono un percorso  che si ripete nelle diverse fasi:</vt:lpstr>
      <vt:lpstr>Presentazione standard di PowerPoint</vt:lpstr>
      <vt:lpstr>Laboratorio unitario finale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TUTTA DA CORREGGERE INTRODUZIONE al percorso dei laboratori</dc:title>
  <dc:creator>Hp</dc:creator>
  <cp:lastModifiedBy>Hp</cp:lastModifiedBy>
  <cp:revision>29</cp:revision>
  <dcterms:created xsi:type="dcterms:W3CDTF">2022-06-08T06:50:33Z</dcterms:created>
  <dcterms:modified xsi:type="dcterms:W3CDTF">2022-08-30T09:15:51Z</dcterms:modified>
</cp:coreProperties>
</file>